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33"/>
  </p:notesMasterIdLst>
  <p:sldIdLst>
    <p:sldId id="256" r:id="rId5"/>
    <p:sldId id="257" r:id="rId6"/>
    <p:sldId id="258" r:id="rId7"/>
    <p:sldId id="292" r:id="rId8"/>
    <p:sldId id="260" r:id="rId9"/>
    <p:sldId id="263" r:id="rId10"/>
    <p:sldId id="279" r:id="rId11"/>
    <p:sldId id="280" r:id="rId12"/>
    <p:sldId id="264" r:id="rId13"/>
    <p:sldId id="281" r:id="rId14"/>
    <p:sldId id="265" r:id="rId15"/>
    <p:sldId id="282" r:id="rId16"/>
    <p:sldId id="283" r:id="rId17"/>
    <p:sldId id="267" r:id="rId18"/>
    <p:sldId id="293" r:id="rId19"/>
    <p:sldId id="284" r:id="rId20"/>
    <p:sldId id="285" r:id="rId21"/>
    <p:sldId id="271" r:id="rId22"/>
    <p:sldId id="286" r:id="rId23"/>
    <p:sldId id="273" r:id="rId24"/>
    <p:sldId id="287" r:id="rId25"/>
    <p:sldId id="274" r:id="rId26"/>
    <p:sldId id="276" r:id="rId27"/>
    <p:sldId id="288" r:id="rId28"/>
    <p:sldId id="278" r:id="rId29"/>
    <p:sldId id="289" r:id="rId30"/>
    <p:sldId id="290" r:id="rId31"/>
    <p:sldId id="29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9076" autoAdjust="0"/>
  </p:normalViewPr>
  <p:slideViewPr>
    <p:cSldViewPr>
      <p:cViewPr>
        <p:scale>
          <a:sx n="77" d="100"/>
          <a:sy n="77" d="100"/>
        </p:scale>
        <p:origin x="-1680" y="-30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0A4C0D-2EA5-4B26-8DE2-A1570B7D725D}" type="datetimeFigureOut">
              <a:rPr lang="en-US" smtClean="0"/>
              <a:pPr/>
              <a:t>8/30/2019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F04CE6-9C25-47FE-976D-332B2E793B80}" type="slidenum">
              <a:rPr lang="en-US" smtClean="0"/>
              <a:pPr/>
              <a:t>‹#›</a:t>
            </a:fld>
            <a:endParaRPr lang="en-US"/>
          </a:p>
        </p:txBody>
      </p:sp>
    </p:spTree>
    <p:extLst>
      <p:ext uri="{BB962C8B-B14F-4D97-AF65-F5344CB8AC3E}">
        <p14:creationId xmlns:p14="http://schemas.microsoft.com/office/powerpoint/2010/main" xmlns="" val="991284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A5FCFC-5CDF-4ED1-866E-A11AE4691F01}" type="slidenum">
              <a:rPr lang="en-US">
                <a:solidFill>
                  <a:prstClr val="black"/>
                </a:solidFill>
              </a:rPr>
              <a:pPr/>
              <a:t>8</a:t>
            </a:fld>
            <a:endParaRPr lang="en-US">
              <a:solidFill>
                <a:prstClr val="black"/>
              </a:solidFill>
            </a:endParaRPr>
          </a:p>
        </p:txBody>
      </p:sp>
      <p:sp>
        <p:nvSpPr>
          <p:cNvPr id="22530" name="Rectangle 2"/>
          <p:cNvSpPr>
            <a:spLocks noGrp="1" noRot="1" noChangeAspect="1" noChangeArrowheads="1" noTextEdit="1"/>
          </p:cNvSpPr>
          <p:nvPr>
            <p:ph type="sldImg"/>
          </p:nvPr>
        </p:nvSpPr>
        <p:spPr>
          <a:xfrm>
            <a:off x="1144588" y="685800"/>
            <a:ext cx="4572000" cy="3429000"/>
          </a:xfrm>
          <a:ln/>
        </p:spPr>
      </p:sp>
      <p:sp>
        <p:nvSpPr>
          <p:cNvPr id="22531" name="Rectangle 3"/>
          <p:cNvSpPr>
            <a:spLocks noGrp="1" noChangeArrowheads="1"/>
          </p:cNvSpPr>
          <p:nvPr>
            <p:ph type="body" idx="1"/>
          </p:nvPr>
        </p:nvSpPr>
        <p:spPr>
          <a:xfrm>
            <a:off x="914400" y="4343400"/>
            <a:ext cx="5029200" cy="4356100"/>
          </a:xfrm>
        </p:spPr>
        <p:txBody>
          <a:bodyPr/>
          <a:lstStyle/>
          <a:p>
            <a:r>
              <a:rPr lang="en-US" sz="1000" b="1"/>
              <a:t>The Lytic Reproductive  Cycle of Bacteriophages </a:t>
            </a:r>
          </a:p>
          <a:p>
            <a:r>
              <a:rPr lang="en-US" sz="1000"/>
              <a:t>The reproductive cycle of viruses that infect bacteria, called bacteriophages, or simply phages for short, are known in great detail. Phages can undergo two alternative life cycles: lytic and lysogenic. Bacteriophages that reproduce through a lytic cycle end up killing their host cell. Lytic bacteriophages attach to the cell wall of a bacterial cell and inject viral DNA into the cell. The phage takes over the cell’s metabolic machinery, degrades the cell’s DNA, and makes copies of its own genome and proteins. Once these components assemble into new phage particles, the viruses lyse, or burst open the cell, resulting in death to the bacterial host.  </a:t>
            </a:r>
          </a:p>
          <a:p>
            <a:endParaRPr lang="en-US" sz="1000"/>
          </a:p>
          <a:p>
            <a:r>
              <a:rPr lang="en-US" sz="1000"/>
              <a:t>The alternate cycle is called a lysogenic cycle (illustrated in the next slide); in this case, the phage reproduces without killing its host. Once the virus genome enters the cell, the circularized DNA will become inserted into a host cell chromosome; phage DNA that has been incorporated into a host chromosome is referred to a prophage and is essentially “hidden” in the host cell’s DNA. The prophage is replicated along with the bacterial host chromosome during cell replication. A single prophage can quickly multiply as each of the daughter cells arising from bacterial cell division will contain a copy of the prophage. On occasion, a switch from a lysogenic to a lytic cycle is triggered. This usually occurs as a result of an environmental factor, such as radiation or certain chemicals. The prophage is released from the host chromosome and returns to an active replication cycle that will lyse the host cell.  </a:t>
            </a:r>
          </a:p>
          <a:p>
            <a:endParaRPr lang="en-US" sz="1000"/>
          </a:p>
          <a:p>
            <a:r>
              <a:rPr lang="en-US" sz="1000"/>
              <a:t>Bacteriophages that reproduce using only the lytic cycle are known as virulent phages, while phages that can undergo both modes of replication are called temperate phages. Bacteriophage T4 an example of a virulent phage; lambda is an example of a temperate phage. The study of temperate phages, and the process whereby the lysogenic or lytic pathway is activated, has led to fundamental discoveries in mechanisms that control the regulation of gene expression. Viruses that infect animal and plant cells differ in many particular aspects from bacteriophage life cycles, but the basic pattern of reproduction is similar.  </a:t>
            </a:r>
          </a:p>
          <a:p>
            <a:endParaRPr lang="en-US" sz="1000"/>
          </a:p>
          <a:p>
            <a:r>
              <a:rPr lang="en-US" sz="1000" b="1"/>
              <a:t>References:</a:t>
            </a:r>
          </a:p>
          <a:p>
            <a:r>
              <a:rPr lang="en-US" sz="1000"/>
              <a:t>Campbell, N.E., &amp; Reece, J.B. (2002). </a:t>
            </a:r>
            <a:r>
              <a:rPr lang="en-US" sz="1000" i="1"/>
              <a:t>Biology</a:t>
            </a:r>
            <a:r>
              <a:rPr lang="en-US" sz="1000"/>
              <a:t> (6th ed.). San Francisco: Benjamin Cummings. </a:t>
            </a:r>
          </a:p>
          <a:p>
            <a:r>
              <a:rPr lang="en-US" sz="1000"/>
              <a:t>Flint, S.J., Enquist, L.W., Krug, R.M., Racaniello, V.R., and Skalka, A.M. (2000). </a:t>
            </a:r>
            <a:r>
              <a:rPr lang="en-US" sz="1000" i="1"/>
              <a:t>Principles of Virology: Molecular Biology, Pathogenesis, and Control</a:t>
            </a:r>
            <a:r>
              <a:rPr lang="en-US" sz="1000"/>
              <a:t>. ASM Press.</a:t>
            </a:r>
          </a:p>
          <a:p>
            <a:endParaRPr lang="en-US" sz="1000"/>
          </a:p>
          <a:p>
            <a:r>
              <a:rPr lang="en-US" sz="1000" b="1"/>
              <a:t>Image Reference:</a:t>
            </a:r>
            <a:endParaRPr lang="en-US" sz="1000"/>
          </a:p>
          <a:p>
            <a:r>
              <a:rPr lang="en-US" sz="1000"/>
              <a:t>Herrmann, C. (2006).</a:t>
            </a:r>
            <a:r>
              <a:rPr lang="en-US" sz="1000" i="1"/>
              <a:t> Virus Lytic Cycle</a:t>
            </a:r>
            <a:r>
              <a:rPr lang="en-US" sz="1000"/>
              <a:t>.</a:t>
            </a:r>
          </a:p>
          <a:p>
            <a:endParaRPr lang="en-US" sz="1000" b="1"/>
          </a:p>
          <a:p>
            <a:endParaRPr lang="en-US" sz="10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65ADA06B-4C17-4FC0-874E-ABF8C0E1F396}" type="datetimeFigureOut">
              <a:rPr lang="en-US" smtClean="0"/>
              <a:pPr/>
              <a:t>8/30/2019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EDD81BD4-C506-46F9-B175-C7ECD48CF9B7}"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ADA06B-4C17-4FC0-874E-ABF8C0E1F396}"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ADA06B-4C17-4FC0-874E-ABF8C0E1F396}"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2286000" y="3429000"/>
            <a:ext cx="6399213" cy="1219200"/>
          </a:xfrm>
        </p:spPr>
        <p:txBody>
          <a:bodyPr/>
          <a:lstStyle>
            <a:lvl1pPr>
              <a:defRPr sz="4000"/>
            </a:lvl1pPr>
          </a:lstStyle>
          <a:p>
            <a:pPr lvl="0"/>
            <a:r>
              <a:rPr lang="en-US" noProof="0" smtClean="0"/>
              <a:t>Click to edit Master title style</a:t>
            </a:r>
          </a:p>
        </p:txBody>
      </p:sp>
      <p:sp>
        <p:nvSpPr>
          <p:cNvPr id="3076" name="Rectangle 4"/>
          <p:cNvSpPr>
            <a:spLocks noGrp="1" noChangeArrowheads="1"/>
          </p:cNvSpPr>
          <p:nvPr>
            <p:ph type="subTitle" idx="1"/>
          </p:nvPr>
        </p:nvSpPr>
        <p:spPr>
          <a:xfrm>
            <a:off x="2286000" y="4800600"/>
            <a:ext cx="6399213" cy="838200"/>
          </a:xfrm>
        </p:spPr>
        <p:txBody>
          <a:bodyPr/>
          <a:lstStyle>
            <a:lvl1pPr marL="0" indent="0">
              <a:buFontTx/>
              <a:buNone/>
              <a:defRPr sz="2400"/>
            </a:lvl1pPr>
          </a:lstStyle>
          <a:p>
            <a:pPr lvl="0"/>
            <a:r>
              <a:rPr lang="en-US" noProof="0" smtClean="0"/>
              <a:t>Click to edit Master subtitle style</a:t>
            </a:r>
          </a:p>
        </p:txBody>
      </p:sp>
      <p:sp>
        <p:nvSpPr>
          <p:cNvPr id="3077" name="Rectangle 5"/>
          <p:cNvSpPr>
            <a:spLocks noGrp="1" noChangeArrowheads="1"/>
          </p:cNvSpPr>
          <p:nvPr>
            <p:ph type="dt" sz="half" idx="2"/>
          </p:nvPr>
        </p:nvSpPr>
        <p:spPr/>
        <p:txBody>
          <a:bodyPr/>
          <a:lstStyle>
            <a:lvl1pPr>
              <a:defRPr/>
            </a:lvl1pPr>
          </a:lstStyle>
          <a:p>
            <a:endParaRPr lang="en-US">
              <a:solidFill>
                <a:srgbClr val="000000"/>
              </a:solidFill>
            </a:endParaRPr>
          </a:p>
        </p:txBody>
      </p:sp>
      <p:sp>
        <p:nvSpPr>
          <p:cNvPr id="3078" name="Rectangle 6"/>
          <p:cNvSpPr>
            <a:spLocks noGrp="1" noChangeArrowheads="1"/>
          </p:cNvSpPr>
          <p:nvPr>
            <p:ph type="ftr" sz="quarter" idx="3"/>
          </p:nvPr>
        </p:nvSpPr>
        <p:spPr/>
        <p:txBody>
          <a:bodyPr/>
          <a:lstStyle>
            <a:lvl1pPr>
              <a:defRPr/>
            </a:lvl1pPr>
          </a:lstStyle>
          <a:p>
            <a:endParaRPr lang="en-US">
              <a:solidFill>
                <a:srgbClr val="000000"/>
              </a:solidFill>
            </a:endParaRPr>
          </a:p>
        </p:txBody>
      </p:sp>
      <p:sp>
        <p:nvSpPr>
          <p:cNvPr id="3079" name="Rectangle 7"/>
          <p:cNvSpPr>
            <a:spLocks noGrp="1" noChangeArrowheads="1"/>
          </p:cNvSpPr>
          <p:nvPr>
            <p:ph type="sldNum" sz="quarter" idx="4"/>
          </p:nvPr>
        </p:nvSpPr>
        <p:spPr/>
        <p:txBody>
          <a:bodyPr/>
          <a:lstStyle>
            <a:lvl1pPr>
              <a:defRPr/>
            </a:lvl1pPr>
          </a:lstStyle>
          <a:p>
            <a:fld id="{B8688FF1-B5BD-4856-AE6D-4205EC1FA41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2250040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E2BC975-4970-4C39-A59F-074F4A75EA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0307949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1A34F0D-87D3-4AD4-91DB-1F4E146C2C2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8257687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4413" y="1905000"/>
            <a:ext cx="3122612"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59425" y="1905000"/>
            <a:ext cx="3124200"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AC25813F-3329-43FA-B112-0300305DBD6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4018035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4EFF9AE-444E-482C-BD88-74C62B295D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979734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A3306444-5BBA-4B92-9A6D-7E5D1537ADD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042305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55FE86A4-1E1D-43F7-B6A3-85C43D03770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229858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E22EBC8-20C2-4D62-938B-35D3C20CC52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915611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ADA06B-4C17-4FC0-874E-ABF8C0E1F396}"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834EC32-2980-453C-8ED1-D59A370F22E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407700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0B5802F-0964-4004-A7FD-51213AB574F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628404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5013" y="533400"/>
            <a:ext cx="1598612"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4413" y="533400"/>
            <a:ext cx="46482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CFB6376-DF21-446B-9C8C-8FDA446DCD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8247920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2286000" y="3429000"/>
            <a:ext cx="6399213" cy="1219200"/>
          </a:xfrm>
        </p:spPr>
        <p:txBody>
          <a:bodyPr/>
          <a:lstStyle>
            <a:lvl1pPr>
              <a:defRPr sz="4000"/>
            </a:lvl1pPr>
          </a:lstStyle>
          <a:p>
            <a:pPr lvl="0"/>
            <a:r>
              <a:rPr lang="en-US" noProof="0" smtClean="0"/>
              <a:t>Click to edit Master title style</a:t>
            </a:r>
          </a:p>
        </p:txBody>
      </p:sp>
      <p:sp>
        <p:nvSpPr>
          <p:cNvPr id="3076" name="Rectangle 4"/>
          <p:cNvSpPr>
            <a:spLocks noGrp="1" noChangeArrowheads="1"/>
          </p:cNvSpPr>
          <p:nvPr>
            <p:ph type="subTitle" idx="1"/>
          </p:nvPr>
        </p:nvSpPr>
        <p:spPr>
          <a:xfrm>
            <a:off x="2286000" y="4800600"/>
            <a:ext cx="6399213" cy="838200"/>
          </a:xfrm>
        </p:spPr>
        <p:txBody>
          <a:bodyPr/>
          <a:lstStyle>
            <a:lvl1pPr marL="0" indent="0">
              <a:buFontTx/>
              <a:buNone/>
              <a:defRPr sz="2400"/>
            </a:lvl1pPr>
          </a:lstStyle>
          <a:p>
            <a:pPr lvl="0"/>
            <a:r>
              <a:rPr lang="en-US" noProof="0" smtClean="0"/>
              <a:t>Click to edit Master subtitle style</a:t>
            </a:r>
          </a:p>
        </p:txBody>
      </p:sp>
      <p:sp>
        <p:nvSpPr>
          <p:cNvPr id="3077" name="Rectangle 5"/>
          <p:cNvSpPr>
            <a:spLocks noGrp="1" noChangeArrowheads="1"/>
          </p:cNvSpPr>
          <p:nvPr>
            <p:ph type="dt" sz="half" idx="2"/>
          </p:nvPr>
        </p:nvSpPr>
        <p:spPr/>
        <p:txBody>
          <a:bodyPr/>
          <a:lstStyle>
            <a:lvl1pPr>
              <a:defRPr/>
            </a:lvl1pPr>
          </a:lstStyle>
          <a:p>
            <a:endParaRPr lang="en-US">
              <a:solidFill>
                <a:srgbClr val="000000"/>
              </a:solidFill>
            </a:endParaRPr>
          </a:p>
        </p:txBody>
      </p:sp>
      <p:sp>
        <p:nvSpPr>
          <p:cNvPr id="3078" name="Rectangle 6"/>
          <p:cNvSpPr>
            <a:spLocks noGrp="1" noChangeArrowheads="1"/>
          </p:cNvSpPr>
          <p:nvPr>
            <p:ph type="ftr" sz="quarter" idx="3"/>
          </p:nvPr>
        </p:nvSpPr>
        <p:spPr/>
        <p:txBody>
          <a:bodyPr/>
          <a:lstStyle>
            <a:lvl1pPr>
              <a:defRPr/>
            </a:lvl1pPr>
          </a:lstStyle>
          <a:p>
            <a:endParaRPr lang="en-US">
              <a:solidFill>
                <a:srgbClr val="000000"/>
              </a:solidFill>
            </a:endParaRPr>
          </a:p>
        </p:txBody>
      </p:sp>
      <p:sp>
        <p:nvSpPr>
          <p:cNvPr id="3079" name="Rectangle 7"/>
          <p:cNvSpPr>
            <a:spLocks noGrp="1" noChangeArrowheads="1"/>
          </p:cNvSpPr>
          <p:nvPr>
            <p:ph type="sldNum" sz="quarter" idx="4"/>
          </p:nvPr>
        </p:nvSpPr>
        <p:spPr/>
        <p:txBody>
          <a:bodyPr/>
          <a:lstStyle>
            <a:lvl1pPr>
              <a:defRPr/>
            </a:lvl1pPr>
          </a:lstStyle>
          <a:p>
            <a:fld id="{B8688FF1-B5BD-4856-AE6D-4205EC1FA41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29596822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E2BC975-4970-4C39-A59F-074F4A75EA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25432859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1A34F0D-87D3-4AD4-91DB-1F4E146C2C2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6698513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4413" y="1905000"/>
            <a:ext cx="3122612"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59425" y="1905000"/>
            <a:ext cx="3124200"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AC25813F-3329-43FA-B112-0300305DBD6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9872491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4EFF9AE-444E-482C-BD88-74C62B295D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7723106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A3306444-5BBA-4B92-9A6D-7E5D1537ADD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9995999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55FE86A4-1E1D-43F7-B6A3-85C43D03770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304367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5ADA06B-4C17-4FC0-874E-ABF8C0E1F396}"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EDD81BD4-C506-46F9-B175-C7ECD48CF9B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E22EBC8-20C2-4D62-938B-35D3C20CC52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1277759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834EC32-2980-453C-8ED1-D59A370F22E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3262370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0B5802F-0964-4004-A7FD-51213AB574F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0101742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5013" y="533400"/>
            <a:ext cx="1598612"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4413" y="533400"/>
            <a:ext cx="46482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CFB6376-DF21-446B-9C8C-8FDA446DCD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5304928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xmlns="" val="14837011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0165540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22064297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2875872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7013027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xmlns="" val="4015516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5ADA06B-4C17-4FC0-874E-ABF8C0E1F396}" type="datetimeFigureOut">
              <a:rPr lang="en-US" smtClean="0"/>
              <a:pPr/>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7162119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96109396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6211576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3597685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4026798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5ADA06B-4C17-4FC0-874E-ABF8C0E1F396}" type="datetimeFigureOut">
              <a:rPr lang="en-US" smtClean="0"/>
              <a:pPr/>
              <a:t>8/30/2019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5ADA06B-4C17-4FC0-874E-ABF8C0E1F396}" type="datetimeFigureOut">
              <a:rPr lang="en-US" smtClean="0"/>
              <a:pPr/>
              <a:t>8/30/2019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DA06B-4C17-4FC0-874E-ABF8C0E1F396}" type="datetimeFigureOut">
              <a:rPr lang="en-US" smtClean="0"/>
              <a:pPr/>
              <a:t>8/30/2019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5ADA06B-4C17-4FC0-874E-ABF8C0E1F396}" type="datetimeFigureOut">
              <a:rPr lang="en-US" smtClean="0"/>
              <a:pPr/>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5ADA06B-4C17-4FC0-874E-ABF8C0E1F396}" type="datetimeFigureOut">
              <a:rPr lang="en-US" smtClean="0"/>
              <a:pPr/>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81BD4-C506-46F9-B175-C7ECD48CF9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5ADA06B-4C17-4FC0-874E-ABF8C0E1F396}" type="datetimeFigureOut">
              <a:rPr lang="en-US" smtClean="0"/>
              <a:pPr/>
              <a:t>8/30/2019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DD81BD4-C506-46F9-B175-C7ECD48CF9B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4413" y="533400"/>
            <a:ext cx="6399212" cy="121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4413" y="1905000"/>
            <a:ext cx="6399212" cy="42211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38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mn-lt"/>
              </a:defRPr>
            </a:lvl1pPr>
          </a:lstStyle>
          <a:p>
            <a:pPr fontAlgn="base">
              <a:spcBef>
                <a:spcPct val="0"/>
              </a:spcBef>
              <a:spcAft>
                <a:spcPct val="0"/>
              </a:spcAft>
            </a:pPr>
            <a:endParaRPr lang="en-US"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38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atin typeface="+mn-lt"/>
              </a:defRPr>
            </a:lvl1pPr>
          </a:lstStyle>
          <a:p>
            <a:pPr fontAlgn="base">
              <a:spcBef>
                <a:spcPct val="0"/>
              </a:spcBef>
              <a:spcAft>
                <a:spcPct val="0"/>
              </a:spcAft>
            </a:pPr>
            <a:endParaRPr lang="en-US"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38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pPr fontAlgn="base">
              <a:spcBef>
                <a:spcPct val="0"/>
              </a:spcBef>
              <a:spcAft>
                <a:spcPct val="0"/>
              </a:spcAft>
            </a:pPr>
            <a:fld id="{643A2149-83BA-4A62-BC8A-D8C710FCCEA0}" type="slidenum">
              <a:rPr lang="en-US" smtClean="0">
                <a:solidFill>
                  <a:srgbClr val="000000"/>
                </a:solidFill>
              </a:rPr>
              <a:pPr fontAlgn="base">
                <a:spcBef>
                  <a:spcPct val="0"/>
                </a:spcBef>
                <a:spcAft>
                  <a:spcPct val="0"/>
                </a:spcAft>
              </a:pPr>
              <a:t>‹#›</a:t>
            </a:fld>
            <a:endParaRPr lang="en-US" smtClean="0">
              <a:solidFill>
                <a:srgbClr val="000000"/>
              </a:solidFill>
            </a:endParaRPr>
          </a:p>
        </p:txBody>
      </p:sp>
    </p:spTree>
    <p:extLst>
      <p:ext uri="{BB962C8B-B14F-4D97-AF65-F5344CB8AC3E}">
        <p14:creationId xmlns:p14="http://schemas.microsoft.com/office/powerpoint/2010/main" xmlns="" val="37048867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Verdana" pitchFamily="34" charset="0"/>
        </a:defRPr>
      </a:lvl2pPr>
      <a:lvl3pPr algn="l" rtl="0" fontAlgn="base">
        <a:spcBef>
          <a:spcPct val="0"/>
        </a:spcBef>
        <a:spcAft>
          <a:spcPct val="0"/>
        </a:spcAft>
        <a:defRPr sz="3600">
          <a:solidFill>
            <a:schemeClr val="tx2"/>
          </a:solidFill>
          <a:latin typeface="Verdana" pitchFamily="34" charset="0"/>
        </a:defRPr>
      </a:lvl3pPr>
      <a:lvl4pPr algn="l" rtl="0" fontAlgn="base">
        <a:spcBef>
          <a:spcPct val="0"/>
        </a:spcBef>
        <a:spcAft>
          <a:spcPct val="0"/>
        </a:spcAft>
        <a:defRPr sz="3600">
          <a:solidFill>
            <a:schemeClr val="tx2"/>
          </a:solidFill>
          <a:latin typeface="Verdana" pitchFamily="34" charset="0"/>
        </a:defRPr>
      </a:lvl4pPr>
      <a:lvl5pPr algn="l" rtl="0" fontAlgn="base">
        <a:spcBef>
          <a:spcPct val="0"/>
        </a:spcBef>
        <a:spcAft>
          <a:spcPct val="0"/>
        </a:spcAft>
        <a:defRPr sz="3600">
          <a:solidFill>
            <a:schemeClr val="tx2"/>
          </a:solidFill>
          <a:latin typeface="Verdana" pitchFamily="34" charset="0"/>
        </a:defRPr>
      </a:lvl5pPr>
      <a:lvl6pPr marL="457200" algn="l" rtl="0" fontAlgn="base">
        <a:spcBef>
          <a:spcPct val="0"/>
        </a:spcBef>
        <a:spcAft>
          <a:spcPct val="0"/>
        </a:spcAft>
        <a:defRPr sz="3600">
          <a:solidFill>
            <a:schemeClr val="tx2"/>
          </a:solidFill>
          <a:latin typeface="Verdana" pitchFamily="34" charset="0"/>
        </a:defRPr>
      </a:lvl6pPr>
      <a:lvl7pPr marL="914400" algn="l" rtl="0" fontAlgn="base">
        <a:spcBef>
          <a:spcPct val="0"/>
        </a:spcBef>
        <a:spcAft>
          <a:spcPct val="0"/>
        </a:spcAft>
        <a:defRPr sz="3600">
          <a:solidFill>
            <a:schemeClr val="tx2"/>
          </a:solidFill>
          <a:latin typeface="Verdana" pitchFamily="34" charset="0"/>
        </a:defRPr>
      </a:lvl7pPr>
      <a:lvl8pPr marL="1371600" algn="l" rtl="0" fontAlgn="base">
        <a:spcBef>
          <a:spcPct val="0"/>
        </a:spcBef>
        <a:spcAft>
          <a:spcPct val="0"/>
        </a:spcAft>
        <a:defRPr sz="3600">
          <a:solidFill>
            <a:schemeClr val="tx2"/>
          </a:solidFill>
          <a:latin typeface="Verdana" pitchFamily="34" charset="0"/>
        </a:defRPr>
      </a:lvl8pPr>
      <a:lvl9pPr marL="1828800" algn="l" rtl="0" fontAlgn="base">
        <a:spcBef>
          <a:spcPct val="0"/>
        </a:spcBef>
        <a:spcAft>
          <a:spcPct val="0"/>
        </a:spcAft>
        <a:defRPr sz="3600">
          <a:solidFill>
            <a:schemeClr val="tx2"/>
          </a:solidFill>
          <a:latin typeface="Verdana" pitchFamily="34"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4413" y="533400"/>
            <a:ext cx="6399212" cy="121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4413" y="1905000"/>
            <a:ext cx="6399212" cy="42211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38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mn-lt"/>
              </a:defRPr>
            </a:lvl1pPr>
          </a:lstStyle>
          <a:p>
            <a:pPr fontAlgn="base">
              <a:spcBef>
                <a:spcPct val="0"/>
              </a:spcBef>
              <a:spcAft>
                <a:spcPct val="0"/>
              </a:spcAft>
            </a:pPr>
            <a:endParaRPr lang="en-US"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38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atin typeface="+mn-lt"/>
              </a:defRPr>
            </a:lvl1pPr>
          </a:lstStyle>
          <a:p>
            <a:pPr fontAlgn="base">
              <a:spcBef>
                <a:spcPct val="0"/>
              </a:spcBef>
              <a:spcAft>
                <a:spcPct val="0"/>
              </a:spcAft>
            </a:pPr>
            <a:endParaRPr lang="en-US"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38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pPr fontAlgn="base">
              <a:spcBef>
                <a:spcPct val="0"/>
              </a:spcBef>
              <a:spcAft>
                <a:spcPct val="0"/>
              </a:spcAft>
            </a:pPr>
            <a:fld id="{643A2149-83BA-4A62-BC8A-D8C710FCCEA0}" type="slidenum">
              <a:rPr lang="en-US" smtClean="0">
                <a:solidFill>
                  <a:srgbClr val="000000"/>
                </a:solidFill>
              </a:rPr>
              <a:pPr fontAlgn="base">
                <a:spcBef>
                  <a:spcPct val="0"/>
                </a:spcBef>
                <a:spcAft>
                  <a:spcPct val="0"/>
                </a:spcAft>
              </a:pPr>
              <a:t>‹#›</a:t>
            </a:fld>
            <a:endParaRPr lang="en-US" smtClean="0">
              <a:solidFill>
                <a:srgbClr val="000000"/>
              </a:solidFill>
            </a:endParaRPr>
          </a:p>
        </p:txBody>
      </p:sp>
    </p:spTree>
    <p:extLst>
      <p:ext uri="{BB962C8B-B14F-4D97-AF65-F5344CB8AC3E}">
        <p14:creationId xmlns:p14="http://schemas.microsoft.com/office/powerpoint/2010/main" xmlns="" val="231440569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Verdana" pitchFamily="34" charset="0"/>
        </a:defRPr>
      </a:lvl2pPr>
      <a:lvl3pPr algn="l" rtl="0" fontAlgn="base">
        <a:spcBef>
          <a:spcPct val="0"/>
        </a:spcBef>
        <a:spcAft>
          <a:spcPct val="0"/>
        </a:spcAft>
        <a:defRPr sz="3600">
          <a:solidFill>
            <a:schemeClr val="tx2"/>
          </a:solidFill>
          <a:latin typeface="Verdana" pitchFamily="34" charset="0"/>
        </a:defRPr>
      </a:lvl3pPr>
      <a:lvl4pPr algn="l" rtl="0" fontAlgn="base">
        <a:spcBef>
          <a:spcPct val="0"/>
        </a:spcBef>
        <a:spcAft>
          <a:spcPct val="0"/>
        </a:spcAft>
        <a:defRPr sz="3600">
          <a:solidFill>
            <a:schemeClr val="tx2"/>
          </a:solidFill>
          <a:latin typeface="Verdana" pitchFamily="34" charset="0"/>
        </a:defRPr>
      </a:lvl4pPr>
      <a:lvl5pPr algn="l" rtl="0" fontAlgn="base">
        <a:spcBef>
          <a:spcPct val="0"/>
        </a:spcBef>
        <a:spcAft>
          <a:spcPct val="0"/>
        </a:spcAft>
        <a:defRPr sz="3600">
          <a:solidFill>
            <a:schemeClr val="tx2"/>
          </a:solidFill>
          <a:latin typeface="Verdana" pitchFamily="34" charset="0"/>
        </a:defRPr>
      </a:lvl5pPr>
      <a:lvl6pPr marL="457200" algn="l" rtl="0" fontAlgn="base">
        <a:spcBef>
          <a:spcPct val="0"/>
        </a:spcBef>
        <a:spcAft>
          <a:spcPct val="0"/>
        </a:spcAft>
        <a:defRPr sz="3600">
          <a:solidFill>
            <a:schemeClr val="tx2"/>
          </a:solidFill>
          <a:latin typeface="Verdana" pitchFamily="34" charset="0"/>
        </a:defRPr>
      </a:lvl6pPr>
      <a:lvl7pPr marL="914400" algn="l" rtl="0" fontAlgn="base">
        <a:spcBef>
          <a:spcPct val="0"/>
        </a:spcBef>
        <a:spcAft>
          <a:spcPct val="0"/>
        </a:spcAft>
        <a:defRPr sz="3600">
          <a:solidFill>
            <a:schemeClr val="tx2"/>
          </a:solidFill>
          <a:latin typeface="Verdana" pitchFamily="34" charset="0"/>
        </a:defRPr>
      </a:lvl7pPr>
      <a:lvl8pPr marL="1371600" algn="l" rtl="0" fontAlgn="base">
        <a:spcBef>
          <a:spcPct val="0"/>
        </a:spcBef>
        <a:spcAft>
          <a:spcPct val="0"/>
        </a:spcAft>
        <a:defRPr sz="3600">
          <a:solidFill>
            <a:schemeClr val="tx2"/>
          </a:solidFill>
          <a:latin typeface="Verdana" pitchFamily="34" charset="0"/>
        </a:defRPr>
      </a:lvl8pPr>
      <a:lvl9pPr marL="1828800" algn="l" rtl="0" fontAlgn="base">
        <a:spcBef>
          <a:spcPct val="0"/>
        </a:spcBef>
        <a:spcAft>
          <a:spcPct val="0"/>
        </a:spcAft>
        <a:defRPr sz="3600">
          <a:solidFill>
            <a:schemeClr val="tx2"/>
          </a:solidFill>
          <a:latin typeface="Verdana" pitchFamily="34"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615365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suite101.com/343578_com_bacteriaphage.jpg"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i="1" dirty="0" smtClean="0">
                <a:solidFill>
                  <a:srgbClr val="FF0000"/>
                </a:solidFill>
                <a:latin typeface="Times New Roman" pitchFamily="18" charset="0"/>
                <a:cs typeface="Times New Roman" pitchFamily="18" charset="0"/>
              </a:rPr>
              <a:t>Phage Strategies</a:t>
            </a:r>
            <a:endParaRPr lang="en-US" sz="3600"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887269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609600" y="228600"/>
            <a:ext cx="7924800" cy="10668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Genes are clustered by function in the lambda genome</a:t>
            </a:r>
          </a:p>
        </p:txBody>
      </p:sp>
      <p:sp>
        <p:nvSpPr>
          <p:cNvPr id="9221" name="Text Box 5"/>
          <p:cNvSpPr txBox="1">
            <a:spLocks noChangeArrowheads="1"/>
          </p:cNvSpPr>
          <p:nvPr/>
        </p:nvSpPr>
        <p:spPr bwMode="auto">
          <a:xfrm>
            <a:off x="0" y="1981200"/>
            <a:ext cx="22209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Recombination</a:t>
            </a:r>
          </a:p>
        </p:txBody>
      </p:sp>
      <p:sp>
        <p:nvSpPr>
          <p:cNvPr id="9222" name="Text Box 6"/>
          <p:cNvSpPr txBox="1">
            <a:spLocks noChangeArrowheads="1"/>
          </p:cNvSpPr>
          <p:nvPr/>
        </p:nvSpPr>
        <p:spPr bwMode="auto">
          <a:xfrm>
            <a:off x="2514600" y="1981200"/>
            <a:ext cx="21018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Control region</a:t>
            </a:r>
            <a:endParaRPr lang="en-US" altLang="en-US" sz="2800" smtClean="0">
              <a:solidFill>
                <a:srgbClr val="000000"/>
              </a:solidFill>
              <a:latin typeface="Helvetica" charset="0"/>
            </a:endParaRPr>
          </a:p>
        </p:txBody>
      </p:sp>
      <p:sp>
        <p:nvSpPr>
          <p:cNvPr id="9223" name="Text Box 7"/>
          <p:cNvSpPr txBox="1">
            <a:spLocks noChangeArrowheads="1"/>
          </p:cNvSpPr>
          <p:nvPr/>
        </p:nvSpPr>
        <p:spPr bwMode="auto">
          <a:xfrm>
            <a:off x="4648200" y="1981200"/>
            <a:ext cx="16954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Replication</a:t>
            </a:r>
            <a:endParaRPr lang="en-US" altLang="en-US" sz="2800" smtClean="0">
              <a:solidFill>
                <a:srgbClr val="000000"/>
              </a:solidFill>
              <a:latin typeface="Helvetica" charset="0"/>
            </a:endParaRPr>
          </a:p>
        </p:txBody>
      </p:sp>
      <p:sp>
        <p:nvSpPr>
          <p:cNvPr id="9224" name="Text Box 8"/>
          <p:cNvSpPr txBox="1">
            <a:spLocks noChangeArrowheads="1"/>
          </p:cNvSpPr>
          <p:nvPr/>
        </p:nvSpPr>
        <p:spPr bwMode="auto">
          <a:xfrm>
            <a:off x="6629400" y="1981200"/>
            <a:ext cx="8794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Lysis</a:t>
            </a:r>
            <a:endParaRPr lang="en-US" altLang="en-US" sz="2800" smtClean="0">
              <a:solidFill>
                <a:srgbClr val="000000"/>
              </a:solidFill>
              <a:latin typeface="Helvetica" charset="0"/>
            </a:endParaRPr>
          </a:p>
        </p:txBody>
      </p:sp>
      <p:sp>
        <p:nvSpPr>
          <p:cNvPr id="9225" name="Text Box 9"/>
          <p:cNvSpPr txBox="1">
            <a:spLocks noChangeArrowheads="1"/>
          </p:cNvSpPr>
          <p:nvPr/>
        </p:nvSpPr>
        <p:spPr bwMode="auto">
          <a:xfrm>
            <a:off x="7500938" y="1616075"/>
            <a:ext cx="1643062"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Virus head</a:t>
            </a:r>
          </a:p>
          <a:p>
            <a:pPr eaLnBrk="0" fontAlgn="base" hangingPunct="0">
              <a:spcBef>
                <a:spcPct val="0"/>
              </a:spcBef>
              <a:spcAft>
                <a:spcPct val="0"/>
              </a:spcAft>
            </a:pPr>
            <a:r>
              <a:rPr lang="en-US" altLang="en-US" sz="2400" smtClean="0">
                <a:solidFill>
                  <a:srgbClr val="000000"/>
                </a:solidFill>
                <a:latin typeface="Helvetica" charset="0"/>
              </a:rPr>
              <a:t>&amp;tail</a:t>
            </a:r>
            <a:endParaRPr lang="en-US" altLang="en-US" sz="2800" smtClean="0">
              <a:solidFill>
                <a:srgbClr val="000000"/>
              </a:solidFill>
              <a:latin typeface="Helvetica" charset="0"/>
            </a:endParaRPr>
          </a:p>
        </p:txBody>
      </p:sp>
      <p:sp>
        <p:nvSpPr>
          <p:cNvPr id="9226" name="Text Box 10"/>
          <p:cNvSpPr txBox="1">
            <a:spLocks noChangeArrowheads="1"/>
          </p:cNvSpPr>
          <p:nvPr/>
        </p:nvSpPr>
        <p:spPr bwMode="auto">
          <a:xfrm>
            <a:off x="5105400" y="4465638"/>
            <a:ext cx="93186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origin</a:t>
            </a:r>
          </a:p>
        </p:txBody>
      </p:sp>
      <p:grpSp>
        <p:nvGrpSpPr>
          <p:cNvPr id="9227" name="Group 11"/>
          <p:cNvGrpSpPr>
            <a:grpSpLocks/>
          </p:cNvGrpSpPr>
          <p:nvPr/>
        </p:nvGrpSpPr>
        <p:grpSpPr bwMode="auto">
          <a:xfrm>
            <a:off x="533400" y="2468563"/>
            <a:ext cx="8153400" cy="2301875"/>
            <a:chOff x="336" y="1555"/>
            <a:chExt cx="5136" cy="1450"/>
          </a:xfrm>
        </p:grpSpPr>
        <p:sp>
          <p:nvSpPr>
            <p:cNvPr id="9228" name="Text Box 12"/>
            <p:cNvSpPr txBox="1">
              <a:spLocks noChangeArrowheads="1"/>
            </p:cNvSpPr>
            <p:nvPr/>
          </p:nvSpPr>
          <p:spPr bwMode="auto">
            <a:xfrm>
              <a:off x="2208" y="2717"/>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9229" name="Rectangle 13"/>
            <p:cNvSpPr>
              <a:spLocks noChangeArrowheads="1"/>
            </p:cNvSpPr>
            <p:nvPr/>
          </p:nvSpPr>
          <p:spPr bwMode="auto">
            <a:xfrm>
              <a:off x="1248" y="1613"/>
              <a:ext cx="201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30" name="Rectangle 14"/>
            <p:cNvSpPr>
              <a:spLocks noChangeArrowheads="1"/>
            </p:cNvSpPr>
            <p:nvPr/>
          </p:nvSpPr>
          <p:spPr bwMode="auto">
            <a:xfrm>
              <a:off x="3264" y="1613"/>
              <a:ext cx="432" cy="480"/>
            </a:xfrm>
            <a:prstGeom prst="rect">
              <a:avLst/>
            </a:prstGeom>
            <a:solidFill>
              <a:srgbClr val="99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31" name="Rectangle 15"/>
            <p:cNvSpPr>
              <a:spLocks noChangeArrowheads="1"/>
            </p:cNvSpPr>
            <p:nvPr/>
          </p:nvSpPr>
          <p:spPr bwMode="auto">
            <a:xfrm>
              <a:off x="3696" y="1613"/>
              <a:ext cx="57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32" name="Rectangle 16"/>
            <p:cNvSpPr>
              <a:spLocks noChangeArrowheads="1"/>
            </p:cNvSpPr>
            <p:nvPr/>
          </p:nvSpPr>
          <p:spPr bwMode="auto">
            <a:xfrm>
              <a:off x="4272" y="1613"/>
              <a:ext cx="336" cy="480"/>
            </a:xfrm>
            <a:prstGeom prst="rect">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33" name="Rectangle 17"/>
            <p:cNvSpPr>
              <a:spLocks noChangeArrowheads="1"/>
            </p:cNvSpPr>
            <p:nvPr/>
          </p:nvSpPr>
          <p:spPr bwMode="auto">
            <a:xfrm>
              <a:off x="4608" y="1613"/>
              <a:ext cx="720" cy="48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34" name="Rectangle 18"/>
            <p:cNvSpPr>
              <a:spLocks noChangeArrowheads="1"/>
            </p:cNvSpPr>
            <p:nvPr/>
          </p:nvSpPr>
          <p:spPr bwMode="auto">
            <a:xfrm>
              <a:off x="336" y="1613"/>
              <a:ext cx="912" cy="48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9235" name="Group 19"/>
            <p:cNvGrpSpPr>
              <a:grpSpLocks/>
            </p:cNvGrpSpPr>
            <p:nvPr/>
          </p:nvGrpSpPr>
          <p:grpSpPr bwMode="auto">
            <a:xfrm>
              <a:off x="432" y="2285"/>
              <a:ext cx="5040" cy="65"/>
              <a:chOff x="432" y="2256"/>
              <a:chExt cx="5040" cy="65"/>
            </a:xfrm>
          </p:grpSpPr>
          <p:sp>
            <p:nvSpPr>
              <p:cNvPr id="9236" name="Line 20"/>
              <p:cNvSpPr>
                <a:spLocks noChangeShapeType="1"/>
              </p:cNvSpPr>
              <p:nvPr/>
            </p:nvSpPr>
            <p:spPr bwMode="auto">
              <a:xfrm>
                <a:off x="432" y="2256"/>
                <a:ext cx="504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37" name="Line 21"/>
              <p:cNvSpPr>
                <a:spLocks noChangeShapeType="1"/>
              </p:cNvSpPr>
              <p:nvPr/>
            </p:nvSpPr>
            <p:spPr bwMode="auto">
              <a:xfrm flipH="1">
                <a:off x="432" y="2321"/>
                <a:ext cx="4992"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9238" name="AutoShape 22"/>
            <p:cNvSpPr>
              <a:spLocks noChangeArrowheads="1"/>
            </p:cNvSpPr>
            <p:nvPr/>
          </p:nvSpPr>
          <p:spPr bwMode="auto">
            <a:xfrm rot="5400000">
              <a:off x="247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39" name="AutoShape 23"/>
            <p:cNvSpPr>
              <a:spLocks noChangeArrowheads="1"/>
            </p:cNvSpPr>
            <p:nvPr/>
          </p:nvSpPr>
          <p:spPr bwMode="auto">
            <a:xfrm rot="5400000">
              <a:off x="4008"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0" name="AutoShape 24"/>
            <p:cNvSpPr>
              <a:spLocks noChangeArrowheads="1"/>
            </p:cNvSpPr>
            <p:nvPr/>
          </p:nvSpPr>
          <p:spPr bwMode="auto">
            <a:xfrm rot="-5400000">
              <a:off x="1560"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1" name="AutoShape 25"/>
            <p:cNvSpPr>
              <a:spLocks noChangeArrowheads="1"/>
            </p:cNvSpPr>
            <p:nvPr/>
          </p:nvSpPr>
          <p:spPr bwMode="auto">
            <a:xfrm rot="-5400000">
              <a:off x="2136"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2" name="AutoShape 26"/>
            <p:cNvSpPr>
              <a:spLocks noChangeArrowheads="1"/>
            </p:cNvSpPr>
            <p:nvPr/>
          </p:nvSpPr>
          <p:spPr bwMode="auto">
            <a:xfrm rot="-5400000">
              <a:off x="744"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3" name="AutoShape 27"/>
            <p:cNvSpPr>
              <a:spLocks noChangeArrowheads="1"/>
            </p:cNvSpPr>
            <p:nvPr/>
          </p:nvSpPr>
          <p:spPr bwMode="auto">
            <a:xfrm rot="-5400000">
              <a:off x="295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4" name="Rectangle 28"/>
            <p:cNvSpPr>
              <a:spLocks noChangeArrowheads="1"/>
            </p:cNvSpPr>
            <p:nvPr/>
          </p:nvSpPr>
          <p:spPr bwMode="auto">
            <a:xfrm>
              <a:off x="2832" y="2141"/>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5" name="Rectangle 29"/>
            <p:cNvSpPr>
              <a:spLocks noChangeArrowheads="1"/>
            </p:cNvSpPr>
            <p:nvPr/>
          </p:nvSpPr>
          <p:spPr bwMode="auto">
            <a:xfrm>
              <a:off x="1344"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6" name="Rectangle 30"/>
            <p:cNvSpPr>
              <a:spLocks noChangeArrowheads="1"/>
            </p:cNvSpPr>
            <p:nvPr/>
          </p:nvSpPr>
          <p:spPr bwMode="auto">
            <a:xfrm>
              <a:off x="364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7" name="Rectangle 31"/>
            <p:cNvSpPr>
              <a:spLocks noChangeArrowheads="1"/>
            </p:cNvSpPr>
            <p:nvPr/>
          </p:nvSpPr>
          <p:spPr bwMode="auto">
            <a:xfrm>
              <a:off x="388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8" name="Rectangle 32"/>
            <p:cNvSpPr>
              <a:spLocks noChangeArrowheads="1"/>
            </p:cNvSpPr>
            <p:nvPr/>
          </p:nvSpPr>
          <p:spPr bwMode="auto">
            <a:xfrm>
              <a:off x="4272"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49" name="Text Box 33"/>
            <p:cNvSpPr txBox="1">
              <a:spLocks noChangeArrowheads="1"/>
            </p:cNvSpPr>
            <p:nvPr/>
          </p:nvSpPr>
          <p:spPr bwMode="auto">
            <a:xfrm>
              <a:off x="624" y="2429"/>
              <a:ext cx="43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sp>
          <p:nvSpPr>
            <p:cNvPr id="9250" name="Text Box 34"/>
            <p:cNvSpPr txBox="1">
              <a:spLocks noChangeArrowheads="1"/>
            </p:cNvSpPr>
            <p:nvPr/>
          </p:nvSpPr>
          <p:spPr bwMode="auto">
            <a:xfrm>
              <a:off x="1776" y="2429"/>
              <a:ext cx="34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9251" name="Text Box 35"/>
            <p:cNvSpPr txBox="1">
              <a:spLocks noChangeArrowheads="1"/>
            </p:cNvSpPr>
            <p:nvPr/>
          </p:nvSpPr>
          <p:spPr bwMode="auto">
            <a:xfrm>
              <a:off x="1536" y="2429"/>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9252" name="Text Box 36"/>
            <p:cNvSpPr txBox="1">
              <a:spLocks noChangeArrowheads="1"/>
            </p:cNvSpPr>
            <p:nvPr/>
          </p:nvSpPr>
          <p:spPr bwMode="auto">
            <a:xfrm>
              <a:off x="2064" y="2429"/>
              <a:ext cx="4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a:t>
              </a:r>
            </a:p>
          </p:txBody>
        </p:sp>
        <p:sp>
          <p:nvSpPr>
            <p:cNvPr id="9253" name="Text Box 37"/>
            <p:cNvSpPr txBox="1">
              <a:spLocks noChangeArrowheads="1"/>
            </p:cNvSpPr>
            <p:nvPr/>
          </p:nvSpPr>
          <p:spPr bwMode="auto">
            <a:xfrm>
              <a:off x="2448" y="2429"/>
              <a:ext cx="38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9254" name="Text Box 38"/>
            <p:cNvSpPr txBox="1">
              <a:spLocks noChangeArrowheads="1"/>
            </p:cNvSpPr>
            <p:nvPr/>
          </p:nvSpPr>
          <p:spPr bwMode="auto">
            <a:xfrm>
              <a:off x="3024" y="2429"/>
              <a:ext cx="47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a:t>
              </a:r>
            </a:p>
          </p:txBody>
        </p:sp>
        <p:sp>
          <p:nvSpPr>
            <p:cNvPr id="9255" name="Text Box 39"/>
            <p:cNvSpPr txBox="1">
              <a:spLocks noChangeArrowheads="1"/>
            </p:cNvSpPr>
            <p:nvPr/>
          </p:nvSpPr>
          <p:spPr bwMode="auto">
            <a:xfrm>
              <a:off x="3984" y="2429"/>
              <a:ext cx="37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sp>
          <p:nvSpPr>
            <p:cNvPr id="9256" name="Text Box 40"/>
            <p:cNvSpPr txBox="1">
              <a:spLocks noChangeArrowheads="1"/>
            </p:cNvSpPr>
            <p:nvPr/>
          </p:nvSpPr>
          <p:spPr bwMode="auto">
            <a:xfrm>
              <a:off x="3744" y="2621"/>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R3</a:t>
              </a:r>
              <a:r>
                <a:rPr lang="en-US" altLang="en-US" sz="2400" smtClean="0">
                  <a:solidFill>
                    <a:srgbClr val="000000"/>
                  </a:solidFill>
                  <a:latin typeface="Helvetica" charset="0"/>
                </a:rPr>
                <a:t> </a:t>
              </a:r>
            </a:p>
          </p:txBody>
        </p:sp>
        <p:sp>
          <p:nvSpPr>
            <p:cNvPr id="9257" name="Text Box 41"/>
            <p:cNvSpPr txBox="1">
              <a:spLocks noChangeArrowheads="1"/>
            </p:cNvSpPr>
            <p:nvPr/>
          </p:nvSpPr>
          <p:spPr bwMode="auto">
            <a:xfrm>
              <a:off x="1104" y="2429"/>
              <a:ext cx="36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L1</a:t>
              </a:r>
              <a:r>
                <a:rPr lang="en-US" altLang="en-US" sz="2400" smtClean="0">
                  <a:solidFill>
                    <a:srgbClr val="000000"/>
                  </a:solidFill>
                  <a:latin typeface="Helvetica" charset="0"/>
                </a:rPr>
                <a:t> </a:t>
              </a:r>
            </a:p>
          </p:txBody>
        </p:sp>
        <p:grpSp>
          <p:nvGrpSpPr>
            <p:cNvPr id="9258" name="Group 42"/>
            <p:cNvGrpSpPr>
              <a:grpSpLocks/>
            </p:cNvGrpSpPr>
            <p:nvPr/>
          </p:nvGrpSpPr>
          <p:grpSpPr bwMode="auto">
            <a:xfrm>
              <a:off x="1732" y="2257"/>
              <a:ext cx="192" cy="120"/>
              <a:chOff x="1920" y="3888"/>
              <a:chExt cx="144" cy="48"/>
            </a:xfrm>
          </p:grpSpPr>
          <p:sp>
            <p:nvSpPr>
              <p:cNvPr id="9259" name="Oval 43"/>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60" name="Oval 44"/>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61" name="Oval 45"/>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9262" name="Text Box 46"/>
            <p:cNvSpPr txBox="1">
              <a:spLocks noChangeArrowheads="1"/>
            </p:cNvSpPr>
            <p:nvPr/>
          </p:nvSpPr>
          <p:spPr bwMode="auto">
            <a:xfrm>
              <a:off x="2784"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t>
              </a:r>
            </a:p>
          </p:txBody>
        </p:sp>
        <p:sp>
          <p:nvSpPr>
            <p:cNvPr id="9263" name="Text Box 47"/>
            <p:cNvSpPr txBox="1">
              <a:spLocks noChangeArrowheads="1"/>
            </p:cNvSpPr>
            <p:nvPr/>
          </p:nvSpPr>
          <p:spPr bwMode="auto">
            <a:xfrm>
              <a:off x="3552"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
          <p:nvSpPr>
            <p:cNvPr id="9264" name="Text Box 48"/>
            <p:cNvSpPr txBox="1">
              <a:spLocks noChangeArrowheads="1"/>
            </p:cNvSpPr>
            <p:nvPr/>
          </p:nvSpPr>
          <p:spPr bwMode="auto">
            <a:xfrm>
              <a:off x="4320" y="2429"/>
              <a:ext cx="37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6S</a:t>
              </a:r>
              <a:r>
                <a:rPr lang="en-US" altLang="en-US" sz="2400" smtClean="0">
                  <a:solidFill>
                    <a:srgbClr val="000000"/>
                  </a:solidFill>
                  <a:latin typeface="Helvetica" charset="0"/>
                </a:rPr>
                <a:t> </a:t>
              </a:r>
            </a:p>
          </p:txBody>
        </p:sp>
        <p:grpSp>
          <p:nvGrpSpPr>
            <p:cNvPr id="9265" name="Group 49"/>
            <p:cNvGrpSpPr>
              <a:grpSpLocks/>
            </p:cNvGrpSpPr>
            <p:nvPr/>
          </p:nvGrpSpPr>
          <p:grpSpPr bwMode="auto">
            <a:xfrm>
              <a:off x="2272" y="2261"/>
              <a:ext cx="192" cy="120"/>
              <a:chOff x="1920" y="3888"/>
              <a:chExt cx="144" cy="48"/>
            </a:xfrm>
          </p:grpSpPr>
          <p:sp>
            <p:nvSpPr>
              <p:cNvPr id="9266" name="Oval 50"/>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67" name="Oval 51"/>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68" name="Oval 52"/>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9269" name="Oval 53"/>
            <p:cNvSpPr>
              <a:spLocks noChangeArrowheads="1"/>
            </p:cNvSpPr>
            <p:nvPr/>
          </p:nvSpPr>
          <p:spPr bwMode="auto">
            <a:xfrm>
              <a:off x="3360" y="2285"/>
              <a:ext cx="144" cy="96"/>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70" name="Text Box 54"/>
            <p:cNvSpPr txBox="1">
              <a:spLocks noChangeArrowheads="1"/>
            </p:cNvSpPr>
            <p:nvPr/>
          </p:nvSpPr>
          <p:spPr bwMode="auto">
            <a:xfrm>
              <a:off x="336" y="1822"/>
              <a:ext cx="29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att</a:t>
              </a:r>
              <a:endParaRPr lang="en-US" altLang="en-US" sz="2800" smtClean="0">
                <a:solidFill>
                  <a:srgbClr val="000000"/>
                </a:solidFill>
                <a:latin typeface="Helvetica" charset="0"/>
              </a:endParaRPr>
            </a:p>
          </p:txBody>
        </p:sp>
        <p:sp>
          <p:nvSpPr>
            <p:cNvPr id="9271" name="Text Box 55"/>
            <p:cNvSpPr txBox="1">
              <a:spLocks noChangeArrowheads="1"/>
            </p:cNvSpPr>
            <p:nvPr/>
          </p:nvSpPr>
          <p:spPr bwMode="auto">
            <a:xfrm>
              <a:off x="528" y="1694"/>
              <a:ext cx="28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int</a:t>
              </a:r>
              <a:endParaRPr lang="en-US" altLang="en-US" sz="2800" smtClean="0">
                <a:solidFill>
                  <a:srgbClr val="000000"/>
                </a:solidFill>
                <a:latin typeface="Helvetica" charset="0"/>
              </a:endParaRPr>
            </a:p>
          </p:txBody>
        </p:sp>
        <p:sp>
          <p:nvSpPr>
            <p:cNvPr id="9272" name="Text Box 56"/>
            <p:cNvSpPr txBox="1">
              <a:spLocks noChangeArrowheads="1"/>
            </p:cNvSpPr>
            <p:nvPr/>
          </p:nvSpPr>
          <p:spPr bwMode="auto">
            <a:xfrm>
              <a:off x="864" y="1822"/>
              <a:ext cx="31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xis</a:t>
              </a:r>
              <a:endParaRPr lang="en-US" altLang="en-US" sz="2800" smtClean="0">
                <a:solidFill>
                  <a:srgbClr val="000000"/>
                </a:solidFill>
                <a:latin typeface="Helvetica" charset="0"/>
              </a:endParaRPr>
            </a:p>
          </p:txBody>
        </p:sp>
        <p:sp>
          <p:nvSpPr>
            <p:cNvPr id="9273" name="Text Box 57"/>
            <p:cNvSpPr txBox="1">
              <a:spLocks noChangeArrowheads="1"/>
            </p:cNvSpPr>
            <p:nvPr/>
          </p:nvSpPr>
          <p:spPr bwMode="auto">
            <a:xfrm>
              <a:off x="912" y="1709"/>
              <a:ext cx="34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red</a:t>
              </a:r>
              <a:endParaRPr lang="en-US" altLang="en-US" sz="2800" smtClean="0">
                <a:solidFill>
                  <a:srgbClr val="000000"/>
                </a:solidFill>
                <a:latin typeface="Helvetica" charset="0"/>
              </a:endParaRPr>
            </a:p>
          </p:txBody>
        </p:sp>
        <p:sp>
          <p:nvSpPr>
            <p:cNvPr id="9274" name="Text Box 58"/>
            <p:cNvSpPr txBox="1">
              <a:spLocks noChangeArrowheads="1"/>
            </p:cNvSpPr>
            <p:nvPr/>
          </p:nvSpPr>
          <p:spPr bwMode="auto">
            <a:xfrm>
              <a:off x="860" y="1555"/>
              <a:ext cx="42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gam</a:t>
              </a:r>
              <a:endParaRPr lang="en-US" altLang="en-US" sz="2800" smtClean="0">
                <a:solidFill>
                  <a:srgbClr val="000000"/>
                </a:solidFill>
                <a:latin typeface="Helvetica" charset="0"/>
              </a:endParaRPr>
            </a:p>
          </p:txBody>
        </p:sp>
        <p:sp>
          <p:nvSpPr>
            <p:cNvPr id="9275" name="Text Box 59"/>
            <p:cNvSpPr txBox="1">
              <a:spLocks noChangeArrowheads="1"/>
            </p:cNvSpPr>
            <p:nvPr/>
          </p:nvSpPr>
          <p:spPr bwMode="auto">
            <a:xfrm>
              <a:off x="1200" y="1853"/>
              <a:ext cx="32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cIII</a:t>
              </a:r>
              <a:endParaRPr lang="en-US" altLang="en-US" sz="2800" smtClean="0">
                <a:solidFill>
                  <a:srgbClr val="000000"/>
                </a:solidFill>
                <a:latin typeface="Helvetica" charset="0"/>
              </a:endParaRPr>
            </a:p>
          </p:txBody>
        </p:sp>
        <p:sp>
          <p:nvSpPr>
            <p:cNvPr id="9276" name="Text Box 60"/>
            <p:cNvSpPr txBox="1">
              <a:spLocks noChangeArrowheads="1"/>
            </p:cNvSpPr>
            <p:nvPr/>
          </p:nvSpPr>
          <p:spPr bwMode="auto">
            <a:xfrm>
              <a:off x="148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N</a:t>
              </a:r>
              <a:endParaRPr lang="en-US" altLang="en-US" sz="2800" smtClean="0">
                <a:solidFill>
                  <a:srgbClr val="000000"/>
                </a:solidFill>
                <a:latin typeface="Helvetica" charset="0"/>
              </a:endParaRPr>
            </a:p>
          </p:txBody>
        </p:sp>
        <p:sp>
          <p:nvSpPr>
            <p:cNvPr id="9277" name="Line 61"/>
            <p:cNvSpPr>
              <a:spLocks noChangeShapeType="1"/>
            </p:cNvSpPr>
            <p:nvPr/>
          </p:nvSpPr>
          <p:spPr bwMode="auto">
            <a:xfrm flipV="1">
              <a:off x="48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78" name="Line 62"/>
            <p:cNvSpPr>
              <a:spLocks noChangeShapeType="1"/>
            </p:cNvSpPr>
            <p:nvPr/>
          </p:nvSpPr>
          <p:spPr bwMode="auto">
            <a:xfrm flipV="1">
              <a:off x="67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79" name="Line 63"/>
            <p:cNvSpPr>
              <a:spLocks noChangeShapeType="1"/>
            </p:cNvSpPr>
            <p:nvPr/>
          </p:nvSpPr>
          <p:spPr bwMode="auto">
            <a:xfrm flipV="1">
              <a:off x="9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0" name="Line 64"/>
            <p:cNvSpPr>
              <a:spLocks noChangeShapeType="1"/>
            </p:cNvSpPr>
            <p:nvPr/>
          </p:nvSpPr>
          <p:spPr bwMode="auto">
            <a:xfrm flipV="1">
              <a:off x="105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1" name="Line 65"/>
            <p:cNvSpPr>
              <a:spLocks noChangeShapeType="1"/>
            </p:cNvSpPr>
            <p:nvPr/>
          </p:nvSpPr>
          <p:spPr bwMode="auto">
            <a:xfrm flipV="1">
              <a:off x="11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2" name="Line 66"/>
            <p:cNvSpPr>
              <a:spLocks noChangeShapeType="1"/>
            </p:cNvSpPr>
            <p:nvPr/>
          </p:nvSpPr>
          <p:spPr bwMode="auto">
            <a:xfrm flipV="1">
              <a:off x="1296" y="2085"/>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3" name="Line 67"/>
            <p:cNvSpPr>
              <a:spLocks noChangeShapeType="1"/>
            </p:cNvSpPr>
            <p:nvPr/>
          </p:nvSpPr>
          <p:spPr bwMode="auto">
            <a:xfrm flipV="1">
              <a:off x="14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4" name="Line 68"/>
            <p:cNvSpPr>
              <a:spLocks noChangeShapeType="1"/>
            </p:cNvSpPr>
            <p:nvPr/>
          </p:nvSpPr>
          <p:spPr bwMode="auto">
            <a:xfrm flipV="1">
              <a:off x="201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5" name="Line 69"/>
            <p:cNvSpPr>
              <a:spLocks noChangeShapeType="1"/>
            </p:cNvSpPr>
            <p:nvPr/>
          </p:nvSpPr>
          <p:spPr bwMode="auto">
            <a:xfrm flipV="1">
              <a:off x="27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6" name="Line 70"/>
            <p:cNvSpPr>
              <a:spLocks noChangeShapeType="1"/>
            </p:cNvSpPr>
            <p:nvPr/>
          </p:nvSpPr>
          <p:spPr bwMode="auto">
            <a:xfrm flipV="1">
              <a:off x="31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7" name="Line 71"/>
            <p:cNvSpPr>
              <a:spLocks noChangeShapeType="1"/>
            </p:cNvSpPr>
            <p:nvPr/>
          </p:nvSpPr>
          <p:spPr bwMode="auto">
            <a:xfrm flipV="1">
              <a:off x="33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8" name="Line 72"/>
            <p:cNvSpPr>
              <a:spLocks noChangeShapeType="1"/>
            </p:cNvSpPr>
            <p:nvPr/>
          </p:nvSpPr>
          <p:spPr bwMode="auto">
            <a:xfrm flipV="1">
              <a:off x="350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89" name="Line 73"/>
            <p:cNvSpPr>
              <a:spLocks noChangeShapeType="1"/>
            </p:cNvSpPr>
            <p:nvPr/>
          </p:nvSpPr>
          <p:spPr bwMode="auto">
            <a:xfrm flipV="1">
              <a:off x="37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0" name="Line 74"/>
            <p:cNvSpPr>
              <a:spLocks noChangeShapeType="1"/>
            </p:cNvSpPr>
            <p:nvPr/>
          </p:nvSpPr>
          <p:spPr bwMode="auto">
            <a:xfrm flipV="1">
              <a:off x="43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1" name="Line 75"/>
            <p:cNvSpPr>
              <a:spLocks noChangeShapeType="1"/>
            </p:cNvSpPr>
            <p:nvPr/>
          </p:nvSpPr>
          <p:spPr bwMode="auto">
            <a:xfrm flipV="1">
              <a:off x="446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2" name="Line 76"/>
            <p:cNvSpPr>
              <a:spLocks noChangeShapeType="1"/>
            </p:cNvSpPr>
            <p:nvPr/>
          </p:nvSpPr>
          <p:spPr bwMode="auto">
            <a:xfrm flipV="1">
              <a:off x="47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3" name="Line 77"/>
            <p:cNvSpPr>
              <a:spLocks noChangeShapeType="1"/>
            </p:cNvSpPr>
            <p:nvPr/>
          </p:nvSpPr>
          <p:spPr bwMode="auto">
            <a:xfrm flipV="1">
              <a:off x="480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4" name="Line 78"/>
            <p:cNvSpPr>
              <a:spLocks noChangeShapeType="1"/>
            </p:cNvSpPr>
            <p:nvPr/>
          </p:nvSpPr>
          <p:spPr bwMode="auto">
            <a:xfrm flipV="1">
              <a:off x="484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5" name="Line 79"/>
            <p:cNvSpPr>
              <a:spLocks noChangeShapeType="1"/>
            </p:cNvSpPr>
            <p:nvPr/>
          </p:nvSpPr>
          <p:spPr bwMode="auto">
            <a:xfrm flipV="1">
              <a:off x="489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6" name="Line 80"/>
            <p:cNvSpPr>
              <a:spLocks noChangeShapeType="1"/>
            </p:cNvSpPr>
            <p:nvPr/>
          </p:nvSpPr>
          <p:spPr bwMode="auto">
            <a:xfrm flipV="1">
              <a:off x="494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7" name="Line 81"/>
            <p:cNvSpPr>
              <a:spLocks noChangeShapeType="1"/>
            </p:cNvSpPr>
            <p:nvPr/>
          </p:nvSpPr>
          <p:spPr bwMode="auto">
            <a:xfrm flipV="1">
              <a:off x="49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8" name="Line 82"/>
            <p:cNvSpPr>
              <a:spLocks noChangeShapeType="1"/>
            </p:cNvSpPr>
            <p:nvPr/>
          </p:nvSpPr>
          <p:spPr bwMode="auto">
            <a:xfrm flipV="1">
              <a:off x="504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299" name="Line 83"/>
            <p:cNvSpPr>
              <a:spLocks noChangeShapeType="1"/>
            </p:cNvSpPr>
            <p:nvPr/>
          </p:nvSpPr>
          <p:spPr bwMode="auto">
            <a:xfrm flipV="1">
              <a:off x="50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300" name="Line 84"/>
            <p:cNvSpPr>
              <a:spLocks noChangeShapeType="1"/>
            </p:cNvSpPr>
            <p:nvPr/>
          </p:nvSpPr>
          <p:spPr bwMode="auto">
            <a:xfrm flipV="1">
              <a:off x="51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301" name="Line 85"/>
            <p:cNvSpPr>
              <a:spLocks noChangeShapeType="1"/>
            </p:cNvSpPr>
            <p:nvPr/>
          </p:nvSpPr>
          <p:spPr bwMode="auto">
            <a:xfrm flipV="1">
              <a:off x="518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302" name="Text Box 86"/>
            <p:cNvSpPr txBox="1">
              <a:spLocks noChangeArrowheads="1"/>
            </p:cNvSpPr>
            <p:nvPr/>
          </p:nvSpPr>
          <p:spPr bwMode="auto">
            <a:xfrm>
              <a:off x="1920"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a:t>
              </a:r>
              <a:endParaRPr lang="en-US" altLang="en-US" sz="2800" smtClean="0">
                <a:solidFill>
                  <a:srgbClr val="000000"/>
                </a:solidFill>
                <a:latin typeface="Helvetica" charset="0"/>
              </a:endParaRPr>
            </a:p>
          </p:txBody>
        </p:sp>
        <p:sp>
          <p:nvSpPr>
            <p:cNvPr id="9303" name="Text Box 87"/>
            <p:cNvSpPr txBox="1">
              <a:spLocks noChangeArrowheads="1"/>
            </p:cNvSpPr>
            <p:nvPr/>
          </p:nvSpPr>
          <p:spPr bwMode="auto">
            <a:xfrm>
              <a:off x="2544" y="1821"/>
              <a:ext cx="33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cro</a:t>
              </a:r>
              <a:endParaRPr lang="en-US" altLang="en-US" sz="2800" smtClean="0">
                <a:solidFill>
                  <a:srgbClr val="000000"/>
                </a:solidFill>
                <a:latin typeface="Helvetica" charset="0"/>
              </a:endParaRPr>
            </a:p>
          </p:txBody>
        </p:sp>
        <p:sp>
          <p:nvSpPr>
            <p:cNvPr id="9304" name="Text Box 88"/>
            <p:cNvSpPr txBox="1">
              <a:spLocks noChangeArrowheads="1"/>
            </p:cNvSpPr>
            <p:nvPr/>
          </p:nvSpPr>
          <p:spPr bwMode="auto">
            <a:xfrm>
              <a:off x="3024" y="1821"/>
              <a:ext cx="284"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a:t>
              </a:r>
              <a:endParaRPr lang="en-US" altLang="en-US" sz="2800" smtClean="0">
                <a:solidFill>
                  <a:srgbClr val="000000"/>
                </a:solidFill>
                <a:latin typeface="Helvetica" charset="0"/>
              </a:endParaRPr>
            </a:p>
          </p:txBody>
        </p:sp>
        <p:sp>
          <p:nvSpPr>
            <p:cNvPr id="9305" name="Text Box 89"/>
            <p:cNvSpPr txBox="1">
              <a:spLocks noChangeArrowheads="1"/>
            </p:cNvSpPr>
            <p:nvPr/>
          </p:nvSpPr>
          <p:spPr bwMode="auto">
            <a:xfrm>
              <a:off x="3264"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O</a:t>
              </a:r>
              <a:endParaRPr lang="en-US" altLang="en-US" sz="2800" smtClean="0">
                <a:solidFill>
                  <a:srgbClr val="000000"/>
                </a:solidFill>
                <a:latin typeface="Helvetica" charset="0"/>
              </a:endParaRPr>
            </a:p>
          </p:txBody>
        </p:sp>
        <p:sp>
          <p:nvSpPr>
            <p:cNvPr id="9306" name="Text Box 90"/>
            <p:cNvSpPr txBox="1">
              <a:spLocks noChangeArrowheads="1"/>
            </p:cNvSpPr>
            <p:nvPr/>
          </p:nvSpPr>
          <p:spPr bwMode="auto">
            <a:xfrm>
              <a:off x="3456"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P</a:t>
              </a:r>
              <a:endParaRPr lang="en-US" altLang="en-US" sz="2800" smtClean="0">
                <a:solidFill>
                  <a:srgbClr val="000000"/>
                </a:solidFill>
                <a:latin typeface="Helvetica" charset="0"/>
              </a:endParaRPr>
            </a:p>
          </p:txBody>
        </p:sp>
        <p:sp>
          <p:nvSpPr>
            <p:cNvPr id="9307" name="Text Box 91"/>
            <p:cNvSpPr txBox="1">
              <a:spLocks noChangeArrowheads="1"/>
            </p:cNvSpPr>
            <p:nvPr/>
          </p:nvSpPr>
          <p:spPr bwMode="auto">
            <a:xfrm>
              <a:off x="3696"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Q</a:t>
              </a:r>
            </a:p>
          </p:txBody>
        </p:sp>
        <p:sp>
          <p:nvSpPr>
            <p:cNvPr id="9308" name="Text Box 92"/>
            <p:cNvSpPr txBox="1">
              <a:spLocks noChangeArrowheads="1"/>
            </p:cNvSpPr>
            <p:nvPr/>
          </p:nvSpPr>
          <p:spPr bwMode="auto">
            <a:xfrm>
              <a:off x="4224"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S</a:t>
              </a:r>
              <a:endParaRPr lang="en-US" altLang="en-US" sz="2800" smtClean="0">
                <a:solidFill>
                  <a:srgbClr val="000000"/>
                </a:solidFill>
                <a:latin typeface="Helvetica" charset="0"/>
              </a:endParaRPr>
            </a:p>
          </p:txBody>
        </p:sp>
        <p:sp>
          <p:nvSpPr>
            <p:cNvPr id="9309" name="Text Box 93"/>
            <p:cNvSpPr txBox="1">
              <a:spLocks noChangeArrowheads="1"/>
            </p:cNvSpPr>
            <p:nvPr/>
          </p:nvSpPr>
          <p:spPr bwMode="auto">
            <a:xfrm>
              <a:off x="436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a:t>
              </a:r>
              <a:endParaRPr lang="en-US" altLang="en-US" sz="2800" smtClean="0">
                <a:solidFill>
                  <a:srgbClr val="000000"/>
                </a:solidFill>
                <a:latin typeface="Helvetica" charset="0"/>
              </a:endParaRPr>
            </a:p>
          </p:txBody>
        </p:sp>
        <p:sp>
          <p:nvSpPr>
            <p:cNvPr id="9310" name="Text Box 94"/>
            <p:cNvSpPr txBox="1">
              <a:spLocks noChangeArrowheads="1"/>
            </p:cNvSpPr>
            <p:nvPr/>
          </p:nvSpPr>
          <p:spPr bwMode="auto">
            <a:xfrm>
              <a:off x="4800" y="1821"/>
              <a:ext cx="46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A…J</a:t>
              </a:r>
              <a:endParaRPr lang="en-US" altLang="en-US" sz="2800" smtClean="0">
                <a:solidFill>
                  <a:srgbClr val="000000"/>
                </a:solidFill>
                <a:latin typeface="Helvetica" charset="0"/>
              </a:endParaRPr>
            </a:p>
          </p:txBody>
        </p:sp>
      </p:grpSp>
      <p:sp>
        <p:nvSpPr>
          <p:cNvPr id="9311" name="AutoShape 95"/>
          <p:cNvSpPr>
            <a:spLocks noChangeArrowheads="1"/>
          </p:cNvSpPr>
          <p:nvPr/>
        </p:nvSpPr>
        <p:spPr bwMode="auto">
          <a:xfrm rot="5400000">
            <a:off x="1181100" y="5265738"/>
            <a:ext cx="2286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9312" name="Group 96"/>
          <p:cNvGrpSpPr>
            <a:grpSpLocks/>
          </p:cNvGrpSpPr>
          <p:nvPr/>
        </p:nvGrpSpPr>
        <p:grpSpPr bwMode="auto">
          <a:xfrm>
            <a:off x="1143000" y="5608638"/>
            <a:ext cx="304800" cy="190500"/>
            <a:chOff x="1920" y="3888"/>
            <a:chExt cx="144" cy="48"/>
          </a:xfrm>
        </p:grpSpPr>
        <p:sp>
          <p:nvSpPr>
            <p:cNvPr id="9313" name="Oval 97"/>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314" name="Oval 98"/>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315" name="Oval 99"/>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9316" name="Rectangle 100"/>
          <p:cNvSpPr>
            <a:spLocks noChangeArrowheads="1"/>
          </p:cNvSpPr>
          <p:nvPr/>
        </p:nvSpPr>
        <p:spPr bwMode="auto">
          <a:xfrm>
            <a:off x="1143000" y="5913438"/>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317" name="Rectangle 101"/>
          <p:cNvSpPr>
            <a:spLocks noChangeArrowheads="1"/>
          </p:cNvSpPr>
          <p:nvPr/>
        </p:nvSpPr>
        <p:spPr bwMode="auto">
          <a:xfrm>
            <a:off x="1143000" y="5913438"/>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9318" name="Text Box 102"/>
          <p:cNvSpPr txBox="1">
            <a:spLocks noChangeArrowheads="1"/>
          </p:cNvSpPr>
          <p:nvPr/>
        </p:nvSpPr>
        <p:spPr bwMode="auto">
          <a:xfrm>
            <a:off x="1584325" y="5205413"/>
            <a:ext cx="14049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promoter</a:t>
            </a:r>
          </a:p>
        </p:txBody>
      </p:sp>
      <p:sp>
        <p:nvSpPr>
          <p:cNvPr id="9319" name="Text Box 103"/>
          <p:cNvSpPr txBox="1">
            <a:spLocks noChangeArrowheads="1"/>
          </p:cNvSpPr>
          <p:nvPr/>
        </p:nvSpPr>
        <p:spPr bwMode="auto">
          <a:xfrm>
            <a:off x="1600200" y="5532438"/>
            <a:ext cx="1320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operator</a:t>
            </a:r>
          </a:p>
        </p:txBody>
      </p:sp>
      <p:sp>
        <p:nvSpPr>
          <p:cNvPr id="9320" name="Text Box 104"/>
          <p:cNvSpPr txBox="1">
            <a:spLocks noChangeArrowheads="1"/>
          </p:cNvSpPr>
          <p:nvPr/>
        </p:nvSpPr>
        <p:spPr bwMode="auto">
          <a:xfrm>
            <a:off x="1555750" y="5918200"/>
            <a:ext cx="15573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terminator</a:t>
            </a:r>
          </a:p>
        </p:txBody>
      </p:sp>
      <p:sp>
        <p:nvSpPr>
          <p:cNvPr id="9321" name="Text Box 105"/>
          <p:cNvSpPr txBox="1">
            <a:spLocks noChangeArrowheads="1"/>
          </p:cNvSpPr>
          <p:nvPr/>
        </p:nvSpPr>
        <p:spPr bwMode="auto">
          <a:xfrm>
            <a:off x="5562600" y="1493838"/>
            <a:ext cx="1778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Late control</a:t>
            </a:r>
            <a:endParaRPr lang="en-US" altLang="en-US" sz="2800" smtClean="0">
              <a:solidFill>
                <a:srgbClr val="000000"/>
              </a:solidFill>
              <a:latin typeface="Helvetica" charset="0"/>
            </a:endParaRPr>
          </a:p>
        </p:txBody>
      </p:sp>
      <p:sp>
        <p:nvSpPr>
          <p:cNvPr id="9322" name="Text Box 106"/>
          <p:cNvSpPr txBox="1">
            <a:spLocks noChangeArrowheads="1"/>
          </p:cNvSpPr>
          <p:nvPr/>
        </p:nvSpPr>
        <p:spPr bwMode="auto">
          <a:xfrm>
            <a:off x="7467600" y="3962400"/>
            <a:ext cx="658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cos</a:t>
            </a:r>
          </a:p>
        </p:txBody>
      </p:sp>
      <p:sp>
        <p:nvSpPr>
          <p:cNvPr id="9323" name="Text Box 107"/>
          <p:cNvSpPr txBox="1">
            <a:spLocks noChangeArrowheads="1"/>
          </p:cNvSpPr>
          <p:nvPr/>
        </p:nvSpPr>
        <p:spPr bwMode="auto">
          <a:xfrm>
            <a:off x="6503988" y="6019800"/>
            <a:ext cx="187801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Not to scale!</a:t>
            </a:r>
          </a:p>
        </p:txBody>
      </p:sp>
    </p:spTree>
    <p:extLst>
      <p:ext uri="{BB962C8B-B14F-4D97-AF65-F5344CB8AC3E}">
        <p14:creationId xmlns:p14="http://schemas.microsoft.com/office/powerpoint/2010/main" xmlns="" val="34840114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15000"/>
          </a:xfrm>
        </p:spPr>
        <p:txBody>
          <a:bodyPr>
            <a:noAutofit/>
          </a:bodyPr>
          <a:lstStyle/>
          <a:p>
            <a:r>
              <a:rPr lang="en-US" sz="2400" dirty="0" smtClean="0">
                <a:latin typeface="Times New Roman" pitchFamily="18" charset="0"/>
                <a:cs typeface="Times New Roman" pitchFamily="18" charset="0"/>
              </a:rPr>
              <a:t>The delayed early genes include two replication genes (needed for lytic infection), seven recombination genes (some involved in recombination during lytic infection, two necessary to integrate lambda DNA into the bacterial chromosome for lysogeny), and three regulators. </a:t>
            </a:r>
          </a:p>
          <a:p>
            <a:r>
              <a:rPr lang="en-US" sz="2400" dirty="0" smtClean="0">
                <a:latin typeface="Times New Roman" pitchFamily="18" charset="0"/>
                <a:cs typeface="Times New Roman" pitchFamily="18" charset="0"/>
              </a:rPr>
              <a:t>Lambda has two immediate early genes, </a:t>
            </a:r>
            <a:r>
              <a:rPr lang="en-US" sz="2400" i="1" dirty="0" smtClean="0">
                <a:latin typeface="Times New Roman" pitchFamily="18" charset="0"/>
                <a:cs typeface="Times New Roman" pitchFamily="18" charset="0"/>
              </a:rPr>
              <a:t>N and cro, which are </a:t>
            </a:r>
            <a:r>
              <a:rPr lang="en-US" sz="2400" dirty="0" smtClean="0">
                <a:latin typeface="Times New Roman" pitchFamily="18" charset="0"/>
                <a:cs typeface="Times New Roman" pitchFamily="18" charset="0"/>
              </a:rPr>
              <a:t>transcribed by host RNA polymerase.</a:t>
            </a:r>
          </a:p>
          <a:p>
            <a:r>
              <a:rPr lang="en-US" sz="2400" i="1" dirty="0" smtClean="0">
                <a:latin typeface="Times New Roman" pitchFamily="18" charset="0"/>
                <a:cs typeface="Times New Roman" pitchFamily="18" charset="0"/>
              </a:rPr>
              <a:t>N is required to express the delayed early genes.</a:t>
            </a:r>
          </a:p>
          <a:p>
            <a:r>
              <a:rPr lang="en-US" sz="2400" dirty="0" smtClean="0">
                <a:latin typeface="Times New Roman" pitchFamily="18" charset="0"/>
                <a:cs typeface="Times New Roman" pitchFamily="18" charset="0"/>
              </a:rPr>
              <a:t>Three of the delayed early genes are regulators</a:t>
            </a:r>
          </a:p>
          <a:p>
            <a:r>
              <a:rPr lang="en-US" sz="2400" dirty="0" smtClean="0">
                <a:latin typeface="Times New Roman" pitchFamily="18" charset="0"/>
                <a:cs typeface="Times New Roman" pitchFamily="18" charset="0"/>
              </a:rPr>
              <a:t>Lysogeny requires the delayed early genes </a:t>
            </a:r>
            <a:r>
              <a:rPr lang="en-US" sz="2400" i="1" dirty="0" smtClean="0">
                <a:latin typeface="Times New Roman" pitchFamily="18" charset="0"/>
                <a:cs typeface="Times New Roman" pitchFamily="18" charset="0"/>
              </a:rPr>
              <a:t>cll-clll.</a:t>
            </a:r>
          </a:p>
          <a:p>
            <a:r>
              <a:rPr lang="en-US" sz="2400" dirty="0" smtClean="0">
                <a:latin typeface="Times New Roman" pitchFamily="18" charset="0"/>
                <a:cs typeface="Times New Roman" pitchFamily="18" charset="0"/>
              </a:rPr>
              <a:t>The lytic cycle requires the immediate early gene </a:t>
            </a:r>
            <a:r>
              <a:rPr lang="en-US" sz="2400" i="1" dirty="0" smtClean="0">
                <a:latin typeface="Times New Roman" pitchFamily="18" charset="0"/>
                <a:cs typeface="Times New Roman" pitchFamily="18" charset="0"/>
              </a:rPr>
              <a:t>cro and the </a:t>
            </a:r>
            <a:r>
              <a:rPr lang="en-US" sz="2400" dirty="0" smtClean="0">
                <a:latin typeface="Times New Roman" pitchFamily="18" charset="0"/>
                <a:cs typeface="Times New Roman" pitchFamily="18" charset="0"/>
              </a:rPr>
              <a:t>delayed early gene </a:t>
            </a:r>
            <a:r>
              <a:rPr lang="en-US" sz="2400" i="1" dirty="0" smtClean="0">
                <a:latin typeface="Times New Roman" pitchFamily="18" charset="0"/>
                <a:cs typeface="Times New Roman" pitchFamily="18" charset="0"/>
              </a:rPr>
              <a:t>Q.</a:t>
            </a:r>
          </a:p>
          <a:p>
            <a:pPr>
              <a:buNone/>
            </a:pPr>
            <a:endParaRPr lang="en-US" sz="2400" i="1"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762000" y="381000"/>
            <a:ext cx="7772400" cy="7620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4400" smtClean="0">
                <a:solidFill>
                  <a:srgbClr val="000000"/>
                </a:solidFill>
              </a:rPr>
              <a:t>Immediate early transcription</a:t>
            </a:r>
          </a:p>
        </p:txBody>
      </p:sp>
      <p:sp>
        <p:nvSpPr>
          <p:cNvPr id="10245" name="Text Box 5"/>
          <p:cNvSpPr txBox="1">
            <a:spLocks noChangeArrowheads="1"/>
          </p:cNvSpPr>
          <p:nvPr/>
        </p:nvSpPr>
        <p:spPr bwMode="auto">
          <a:xfrm>
            <a:off x="517525" y="1349375"/>
            <a:ext cx="80975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dirty="0" smtClean="0">
                <a:solidFill>
                  <a:srgbClr val="000000"/>
                </a:solidFill>
                <a:latin typeface="Helvetica" charset="0"/>
              </a:rPr>
              <a:t>Transcription by </a:t>
            </a:r>
            <a:r>
              <a:rPr lang="en-US" altLang="en-US" sz="2400" i="1" dirty="0" smtClean="0">
                <a:solidFill>
                  <a:srgbClr val="000000"/>
                </a:solidFill>
                <a:latin typeface="Helvetica" charset="0"/>
              </a:rPr>
              <a:t>E. coli</a:t>
            </a:r>
            <a:r>
              <a:rPr lang="en-US" altLang="en-US" sz="2400" dirty="0" smtClean="0">
                <a:solidFill>
                  <a:srgbClr val="000000"/>
                </a:solidFill>
                <a:latin typeface="Helvetica" charset="0"/>
              </a:rPr>
              <a:t> RNA polymerase initiates at strong</a:t>
            </a:r>
          </a:p>
          <a:p>
            <a:pPr eaLnBrk="0" fontAlgn="base" hangingPunct="0">
              <a:spcBef>
                <a:spcPct val="0"/>
              </a:spcBef>
              <a:spcAft>
                <a:spcPct val="0"/>
              </a:spcAft>
            </a:pPr>
            <a:r>
              <a:rPr lang="en-US" altLang="en-US" sz="2400" dirty="0" smtClean="0">
                <a:solidFill>
                  <a:srgbClr val="000000"/>
                </a:solidFill>
                <a:latin typeface="Helvetica" charset="0"/>
              </a:rPr>
              <a:t>promoters P</a:t>
            </a:r>
            <a:r>
              <a:rPr lang="en-US" altLang="en-US" sz="2400" baseline="-25000" dirty="0" smtClean="0">
                <a:solidFill>
                  <a:srgbClr val="000000"/>
                </a:solidFill>
                <a:latin typeface="Helvetica" charset="0"/>
              </a:rPr>
              <a:t>R</a:t>
            </a:r>
            <a:r>
              <a:rPr lang="en-US" altLang="en-US" sz="2400" dirty="0" smtClean="0">
                <a:solidFill>
                  <a:srgbClr val="000000"/>
                </a:solidFill>
                <a:latin typeface="Helvetica" charset="0"/>
              </a:rPr>
              <a:t>, and P</a:t>
            </a:r>
            <a:r>
              <a:rPr lang="en-US" altLang="en-US" sz="2400" baseline="-25000" dirty="0" smtClean="0">
                <a:solidFill>
                  <a:srgbClr val="000000"/>
                </a:solidFill>
                <a:latin typeface="Helvetica" charset="0"/>
              </a:rPr>
              <a:t>L</a:t>
            </a:r>
            <a:r>
              <a:rPr lang="en-US" altLang="en-US" sz="2400" dirty="0" smtClean="0">
                <a:solidFill>
                  <a:srgbClr val="000000"/>
                </a:solidFill>
                <a:latin typeface="Helvetica" charset="0"/>
              </a:rPr>
              <a:t> , and terminates at t’s.</a:t>
            </a:r>
          </a:p>
        </p:txBody>
      </p:sp>
      <p:sp>
        <p:nvSpPr>
          <p:cNvPr id="10246" name="AutoShape 6"/>
          <p:cNvSpPr>
            <a:spLocks noChangeArrowheads="1"/>
          </p:cNvSpPr>
          <p:nvPr/>
        </p:nvSpPr>
        <p:spPr bwMode="auto">
          <a:xfrm>
            <a:off x="2133600" y="4953000"/>
            <a:ext cx="533400" cy="228600"/>
          </a:xfrm>
          <a:prstGeom prst="leftArrow">
            <a:avLst>
              <a:gd name="adj1" fmla="val 50000"/>
              <a:gd name="adj2" fmla="val 58333"/>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47" name="AutoShape 7"/>
          <p:cNvSpPr>
            <a:spLocks noChangeArrowheads="1"/>
          </p:cNvSpPr>
          <p:nvPr/>
        </p:nvSpPr>
        <p:spPr bwMode="auto">
          <a:xfrm flipH="1">
            <a:off x="4114800" y="4953000"/>
            <a:ext cx="533400" cy="228600"/>
          </a:xfrm>
          <a:prstGeom prst="leftArrow">
            <a:avLst>
              <a:gd name="adj1" fmla="val 50000"/>
              <a:gd name="adj2" fmla="val 58333"/>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48" name="AutoShape 8"/>
          <p:cNvSpPr>
            <a:spLocks noChangeArrowheads="1"/>
          </p:cNvSpPr>
          <p:nvPr/>
        </p:nvSpPr>
        <p:spPr bwMode="auto">
          <a:xfrm flipH="1">
            <a:off x="6553200" y="4953000"/>
            <a:ext cx="304800" cy="228600"/>
          </a:xfrm>
          <a:prstGeom prst="leftArrow">
            <a:avLst>
              <a:gd name="adj1" fmla="val 50000"/>
              <a:gd name="adj2" fmla="val 33333"/>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49" name="Text Box 9"/>
          <p:cNvSpPr txBox="1">
            <a:spLocks noChangeArrowheads="1"/>
          </p:cNvSpPr>
          <p:nvPr/>
        </p:nvSpPr>
        <p:spPr bwMode="auto">
          <a:xfrm>
            <a:off x="6477000" y="5334000"/>
            <a:ext cx="1285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6S RNA</a:t>
            </a:r>
          </a:p>
        </p:txBody>
      </p:sp>
      <p:sp>
        <p:nvSpPr>
          <p:cNvPr id="10250" name="Line 10"/>
          <p:cNvSpPr>
            <a:spLocks noChangeShapeType="1"/>
          </p:cNvSpPr>
          <p:nvPr/>
        </p:nvSpPr>
        <p:spPr bwMode="auto">
          <a:xfrm>
            <a:off x="4343400" y="44196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51" name="Line 11"/>
          <p:cNvSpPr>
            <a:spLocks noChangeShapeType="1"/>
          </p:cNvSpPr>
          <p:nvPr/>
        </p:nvSpPr>
        <p:spPr bwMode="auto">
          <a:xfrm>
            <a:off x="2438400" y="44196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52" name="Line 12"/>
          <p:cNvSpPr>
            <a:spLocks noChangeShapeType="1"/>
          </p:cNvSpPr>
          <p:nvPr/>
        </p:nvSpPr>
        <p:spPr bwMode="auto">
          <a:xfrm>
            <a:off x="6705600" y="44196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53" name="Line 13"/>
          <p:cNvSpPr>
            <a:spLocks noChangeShapeType="1"/>
          </p:cNvSpPr>
          <p:nvPr/>
        </p:nvSpPr>
        <p:spPr bwMode="auto">
          <a:xfrm>
            <a:off x="4343400" y="52578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54" name="Line 14"/>
          <p:cNvSpPr>
            <a:spLocks noChangeShapeType="1"/>
          </p:cNvSpPr>
          <p:nvPr/>
        </p:nvSpPr>
        <p:spPr bwMode="auto">
          <a:xfrm>
            <a:off x="2438400" y="52578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55" name="AutoShape 15"/>
          <p:cNvSpPr>
            <a:spLocks noChangeArrowheads="1"/>
          </p:cNvSpPr>
          <p:nvPr/>
        </p:nvSpPr>
        <p:spPr bwMode="auto">
          <a:xfrm flipH="1">
            <a:off x="4648200" y="4953000"/>
            <a:ext cx="1219200" cy="228600"/>
          </a:xfrm>
          <a:prstGeom prst="leftArrow">
            <a:avLst>
              <a:gd name="adj1" fmla="val 50000"/>
              <a:gd name="adj2" fmla="val 133333"/>
            </a:avLst>
          </a:prstGeom>
          <a:solidFill>
            <a:srgbClr val="FF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0256" name="Group 16"/>
          <p:cNvGrpSpPr>
            <a:grpSpLocks/>
          </p:cNvGrpSpPr>
          <p:nvPr/>
        </p:nvGrpSpPr>
        <p:grpSpPr bwMode="auto">
          <a:xfrm>
            <a:off x="533400" y="2468563"/>
            <a:ext cx="8153400" cy="2301875"/>
            <a:chOff x="336" y="1555"/>
            <a:chExt cx="5136" cy="1450"/>
          </a:xfrm>
        </p:grpSpPr>
        <p:sp>
          <p:nvSpPr>
            <p:cNvPr id="10257" name="Text Box 17"/>
            <p:cNvSpPr txBox="1">
              <a:spLocks noChangeArrowheads="1"/>
            </p:cNvSpPr>
            <p:nvPr/>
          </p:nvSpPr>
          <p:spPr bwMode="auto">
            <a:xfrm>
              <a:off x="2208" y="2717"/>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0258" name="Rectangle 18"/>
            <p:cNvSpPr>
              <a:spLocks noChangeArrowheads="1"/>
            </p:cNvSpPr>
            <p:nvPr/>
          </p:nvSpPr>
          <p:spPr bwMode="auto">
            <a:xfrm>
              <a:off x="1248" y="1613"/>
              <a:ext cx="201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59" name="Rectangle 19"/>
            <p:cNvSpPr>
              <a:spLocks noChangeArrowheads="1"/>
            </p:cNvSpPr>
            <p:nvPr/>
          </p:nvSpPr>
          <p:spPr bwMode="auto">
            <a:xfrm>
              <a:off x="3264" y="1613"/>
              <a:ext cx="432" cy="480"/>
            </a:xfrm>
            <a:prstGeom prst="rect">
              <a:avLst/>
            </a:prstGeom>
            <a:solidFill>
              <a:srgbClr val="99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60" name="Rectangle 20"/>
            <p:cNvSpPr>
              <a:spLocks noChangeArrowheads="1"/>
            </p:cNvSpPr>
            <p:nvPr/>
          </p:nvSpPr>
          <p:spPr bwMode="auto">
            <a:xfrm>
              <a:off x="3696" y="1613"/>
              <a:ext cx="57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61" name="Rectangle 21"/>
            <p:cNvSpPr>
              <a:spLocks noChangeArrowheads="1"/>
            </p:cNvSpPr>
            <p:nvPr/>
          </p:nvSpPr>
          <p:spPr bwMode="auto">
            <a:xfrm>
              <a:off x="4272" y="1613"/>
              <a:ext cx="336" cy="480"/>
            </a:xfrm>
            <a:prstGeom prst="rect">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62" name="Rectangle 22"/>
            <p:cNvSpPr>
              <a:spLocks noChangeArrowheads="1"/>
            </p:cNvSpPr>
            <p:nvPr/>
          </p:nvSpPr>
          <p:spPr bwMode="auto">
            <a:xfrm>
              <a:off x="4608" y="1613"/>
              <a:ext cx="720" cy="48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63" name="Rectangle 23"/>
            <p:cNvSpPr>
              <a:spLocks noChangeArrowheads="1"/>
            </p:cNvSpPr>
            <p:nvPr/>
          </p:nvSpPr>
          <p:spPr bwMode="auto">
            <a:xfrm>
              <a:off x="336" y="1613"/>
              <a:ext cx="912" cy="48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0264" name="Group 24"/>
            <p:cNvGrpSpPr>
              <a:grpSpLocks/>
            </p:cNvGrpSpPr>
            <p:nvPr/>
          </p:nvGrpSpPr>
          <p:grpSpPr bwMode="auto">
            <a:xfrm>
              <a:off x="432" y="2285"/>
              <a:ext cx="5040" cy="65"/>
              <a:chOff x="432" y="2256"/>
              <a:chExt cx="5040" cy="65"/>
            </a:xfrm>
          </p:grpSpPr>
          <p:sp>
            <p:nvSpPr>
              <p:cNvPr id="10265" name="Line 25"/>
              <p:cNvSpPr>
                <a:spLocks noChangeShapeType="1"/>
              </p:cNvSpPr>
              <p:nvPr/>
            </p:nvSpPr>
            <p:spPr bwMode="auto">
              <a:xfrm>
                <a:off x="432" y="2256"/>
                <a:ext cx="504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66" name="Line 26"/>
              <p:cNvSpPr>
                <a:spLocks noChangeShapeType="1"/>
              </p:cNvSpPr>
              <p:nvPr/>
            </p:nvSpPr>
            <p:spPr bwMode="auto">
              <a:xfrm flipH="1">
                <a:off x="432" y="2321"/>
                <a:ext cx="4992"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0267" name="AutoShape 27"/>
            <p:cNvSpPr>
              <a:spLocks noChangeArrowheads="1"/>
            </p:cNvSpPr>
            <p:nvPr/>
          </p:nvSpPr>
          <p:spPr bwMode="auto">
            <a:xfrm rot="5400000">
              <a:off x="247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68" name="AutoShape 28"/>
            <p:cNvSpPr>
              <a:spLocks noChangeArrowheads="1"/>
            </p:cNvSpPr>
            <p:nvPr/>
          </p:nvSpPr>
          <p:spPr bwMode="auto">
            <a:xfrm rot="5400000">
              <a:off x="4008"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69" name="AutoShape 29"/>
            <p:cNvSpPr>
              <a:spLocks noChangeArrowheads="1"/>
            </p:cNvSpPr>
            <p:nvPr/>
          </p:nvSpPr>
          <p:spPr bwMode="auto">
            <a:xfrm rot="-5400000">
              <a:off x="1560"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0" name="AutoShape 30"/>
            <p:cNvSpPr>
              <a:spLocks noChangeArrowheads="1"/>
            </p:cNvSpPr>
            <p:nvPr/>
          </p:nvSpPr>
          <p:spPr bwMode="auto">
            <a:xfrm rot="-5400000">
              <a:off x="2136"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1" name="AutoShape 31"/>
            <p:cNvSpPr>
              <a:spLocks noChangeArrowheads="1"/>
            </p:cNvSpPr>
            <p:nvPr/>
          </p:nvSpPr>
          <p:spPr bwMode="auto">
            <a:xfrm rot="-5400000">
              <a:off x="744"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2" name="AutoShape 32"/>
            <p:cNvSpPr>
              <a:spLocks noChangeArrowheads="1"/>
            </p:cNvSpPr>
            <p:nvPr/>
          </p:nvSpPr>
          <p:spPr bwMode="auto">
            <a:xfrm rot="-5400000">
              <a:off x="295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3" name="Rectangle 33"/>
            <p:cNvSpPr>
              <a:spLocks noChangeArrowheads="1"/>
            </p:cNvSpPr>
            <p:nvPr/>
          </p:nvSpPr>
          <p:spPr bwMode="auto">
            <a:xfrm>
              <a:off x="2832" y="2141"/>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4" name="Rectangle 34"/>
            <p:cNvSpPr>
              <a:spLocks noChangeArrowheads="1"/>
            </p:cNvSpPr>
            <p:nvPr/>
          </p:nvSpPr>
          <p:spPr bwMode="auto">
            <a:xfrm>
              <a:off x="1344"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5" name="Rectangle 35"/>
            <p:cNvSpPr>
              <a:spLocks noChangeArrowheads="1"/>
            </p:cNvSpPr>
            <p:nvPr/>
          </p:nvSpPr>
          <p:spPr bwMode="auto">
            <a:xfrm>
              <a:off x="364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6" name="Rectangle 36"/>
            <p:cNvSpPr>
              <a:spLocks noChangeArrowheads="1"/>
            </p:cNvSpPr>
            <p:nvPr/>
          </p:nvSpPr>
          <p:spPr bwMode="auto">
            <a:xfrm>
              <a:off x="388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7" name="Rectangle 37"/>
            <p:cNvSpPr>
              <a:spLocks noChangeArrowheads="1"/>
            </p:cNvSpPr>
            <p:nvPr/>
          </p:nvSpPr>
          <p:spPr bwMode="auto">
            <a:xfrm>
              <a:off x="4272"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78" name="Text Box 38"/>
            <p:cNvSpPr txBox="1">
              <a:spLocks noChangeArrowheads="1"/>
            </p:cNvSpPr>
            <p:nvPr/>
          </p:nvSpPr>
          <p:spPr bwMode="auto">
            <a:xfrm>
              <a:off x="624" y="2429"/>
              <a:ext cx="43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sp>
          <p:nvSpPr>
            <p:cNvPr id="10279" name="Text Box 39"/>
            <p:cNvSpPr txBox="1">
              <a:spLocks noChangeArrowheads="1"/>
            </p:cNvSpPr>
            <p:nvPr/>
          </p:nvSpPr>
          <p:spPr bwMode="auto">
            <a:xfrm>
              <a:off x="1776" y="2429"/>
              <a:ext cx="34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0280" name="Text Box 40"/>
            <p:cNvSpPr txBox="1">
              <a:spLocks noChangeArrowheads="1"/>
            </p:cNvSpPr>
            <p:nvPr/>
          </p:nvSpPr>
          <p:spPr bwMode="auto">
            <a:xfrm>
              <a:off x="1536" y="2429"/>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0281" name="Text Box 41"/>
            <p:cNvSpPr txBox="1">
              <a:spLocks noChangeArrowheads="1"/>
            </p:cNvSpPr>
            <p:nvPr/>
          </p:nvSpPr>
          <p:spPr bwMode="auto">
            <a:xfrm>
              <a:off x="2064" y="2429"/>
              <a:ext cx="4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a:t>
              </a:r>
            </a:p>
          </p:txBody>
        </p:sp>
        <p:sp>
          <p:nvSpPr>
            <p:cNvPr id="10282" name="Text Box 42"/>
            <p:cNvSpPr txBox="1">
              <a:spLocks noChangeArrowheads="1"/>
            </p:cNvSpPr>
            <p:nvPr/>
          </p:nvSpPr>
          <p:spPr bwMode="auto">
            <a:xfrm>
              <a:off x="2448" y="2429"/>
              <a:ext cx="38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0283" name="Text Box 43"/>
            <p:cNvSpPr txBox="1">
              <a:spLocks noChangeArrowheads="1"/>
            </p:cNvSpPr>
            <p:nvPr/>
          </p:nvSpPr>
          <p:spPr bwMode="auto">
            <a:xfrm>
              <a:off x="3024" y="2429"/>
              <a:ext cx="47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a:t>
              </a:r>
            </a:p>
          </p:txBody>
        </p:sp>
        <p:sp>
          <p:nvSpPr>
            <p:cNvPr id="10284" name="Text Box 44"/>
            <p:cNvSpPr txBox="1">
              <a:spLocks noChangeArrowheads="1"/>
            </p:cNvSpPr>
            <p:nvPr/>
          </p:nvSpPr>
          <p:spPr bwMode="auto">
            <a:xfrm>
              <a:off x="3984" y="2429"/>
              <a:ext cx="37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sp>
          <p:nvSpPr>
            <p:cNvPr id="10285" name="Text Box 45"/>
            <p:cNvSpPr txBox="1">
              <a:spLocks noChangeArrowheads="1"/>
            </p:cNvSpPr>
            <p:nvPr/>
          </p:nvSpPr>
          <p:spPr bwMode="auto">
            <a:xfrm>
              <a:off x="3744" y="2621"/>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R3</a:t>
              </a:r>
              <a:r>
                <a:rPr lang="en-US" altLang="en-US" sz="2400" smtClean="0">
                  <a:solidFill>
                    <a:srgbClr val="000000"/>
                  </a:solidFill>
                  <a:latin typeface="Helvetica" charset="0"/>
                </a:rPr>
                <a:t> </a:t>
              </a:r>
            </a:p>
          </p:txBody>
        </p:sp>
        <p:sp>
          <p:nvSpPr>
            <p:cNvPr id="10286" name="Text Box 46"/>
            <p:cNvSpPr txBox="1">
              <a:spLocks noChangeArrowheads="1"/>
            </p:cNvSpPr>
            <p:nvPr/>
          </p:nvSpPr>
          <p:spPr bwMode="auto">
            <a:xfrm>
              <a:off x="1104" y="2429"/>
              <a:ext cx="36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L1</a:t>
              </a:r>
              <a:r>
                <a:rPr lang="en-US" altLang="en-US" sz="2400" smtClean="0">
                  <a:solidFill>
                    <a:srgbClr val="000000"/>
                  </a:solidFill>
                  <a:latin typeface="Helvetica" charset="0"/>
                </a:rPr>
                <a:t> </a:t>
              </a:r>
            </a:p>
          </p:txBody>
        </p:sp>
        <p:grpSp>
          <p:nvGrpSpPr>
            <p:cNvPr id="10287" name="Group 47"/>
            <p:cNvGrpSpPr>
              <a:grpSpLocks/>
            </p:cNvGrpSpPr>
            <p:nvPr/>
          </p:nvGrpSpPr>
          <p:grpSpPr bwMode="auto">
            <a:xfrm>
              <a:off x="1732" y="2257"/>
              <a:ext cx="192" cy="120"/>
              <a:chOff x="1920" y="3888"/>
              <a:chExt cx="144" cy="48"/>
            </a:xfrm>
          </p:grpSpPr>
          <p:sp>
            <p:nvSpPr>
              <p:cNvPr id="10288" name="Oval 48"/>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89" name="Oval 49"/>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90" name="Oval 50"/>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0291" name="Text Box 51"/>
            <p:cNvSpPr txBox="1">
              <a:spLocks noChangeArrowheads="1"/>
            </p:cNvSpPr>
            <p:nvPr/>
          </p:nvSpPr>
          <p:spPr bwMode="auto">
            <a:xfrm>
              <a:off x="2784"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t>
              </a:r>
            </a:p>
          </p:txBody>
        </p:sp>
        <p:sp>
          <p:nvSpPr>
            <p:cNvPr id="10292" name="Text Box 52"/>
            <p:cNvSpPr txBox="1">
              <a:spLocks noChangeArrowheads="1"/>
            </p:cNvSpPr>
            <p:nvPr/>
          </p:nvSpPr>
          <p:spPr bwMode="auto">
            <a:xfrm>
              <a:off x="3552"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
          <p:nvSpPr>
            <p:cNvPr id="10293" name="Text Box 53"/>
            <p:cNvSpPr txBox="1">
              <a:spLocks noChangeArrowheads="1"/>
            </p:cNvSpPr>
            <p:nvPr/>
          </p:nvSpPr>
          <p:spPr bwMode="auto">
            <a:xfrm>
              <a:off x="4320" y="2429"/>
              <a:ext cx="37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6S</a:t>
              </a:r>
              <a:r>
                <a:rPr lang="en-US" altLang="en-US" sz="2400" smtClean="0">
                  <a:solidFill>
                    <a:srgbClr val="000000"/>
                  </a:solidFill>
                  <a:latin typeface="Helvetica" charset="0"/>
                </a:rPr>
                <a:t> </a:t>
              </a:r>
            </a:p>
          </p:txBody>
        </p:sp>
        <p:grpSp>
          <p:nvGrpSpPr>
            <p:cNvPr id="10294" name="Group 54"/>
            <p:cNvGrpSpPr>
              <a:grpSpLocks/>
            </p:cNvGrpSpPr>
            <p:nvPr/>
          </p:nvGrpSpPr>
          <p:grpSpPr bwMode="auto">
            <a:xfrm>
              <a:off x="2272" y="2261"/>
              <a:ext cx="192" cy="120"/>
              <a:chOff x="1920" y="3888"/>
              <a:chExt cx="144" cy="48"/>
            </a:xfrm>
          </p:grpSpPr>
          <p:sp>
            <p:nvSpPr>
              <p:cNvPr id="10295" name="Oval 55"/>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96" name="Oval 56"/>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97" name="Oval 57"/>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0298" name="Oval 58"/>
            <p:cNvSpPr>
              <a:spLocks noChangeArrowheads="1"/>
            </p:cNvSpPr>
            <p:nvPr/>
          </p:nvSpPr>
          <p:spPr bwMode="auto">
            <a:xfrm>
              <a:off x="3360" y="2285"/>
              <a:ext cx="144" cy="96"/>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299" name="Text Box 59"/>
            <p:cNvSpPr txBox="1">
              <a:spLocks noChangeArrowheads="1"/>
            </p:cNvSpPr>
            <p:nvPr/>
          </p:nvSpPr>
          <p:spPr bwMode="auto">
            <a:xfrm>
              <a:off x="336" y="1822"/>
              <a:ext cx="29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att</a:t>
              </a:r>
              <a:endParaRPr lang="en-US" altLang="en-US" sz="2800" smtClean="0">
                <a:solidFill>
                  <a:srgbClr val="000000"/>
                </a:solidFill>
                <a:latin typeface="Helvetica" charset="0"/>
              </a:endParaRPr>
            </a:p>
          </p:txBody>
        </p:sp>
        <p:sp>
          <p:nvSpPr>
            <p:cNvPr id="10300" name="Text Box 60"/>
            <p:cNvSpPr txBox="1">
              <a:spLocks noChangeArrowheads="1"/>
            </p:cNvSpPr>
            <p:nvPr/>
          </p:nvSpPr>
          <p:spPr bwMode="auto">
            <a:xfrm>
              <a:off x="528" y="1694"/>
              <a:ext cx="28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int</a:t>
              </a:r>
              <a:endParaRPr lang="en-US" altLang="en-US" sz="2800" smtClean="0">
                <a:solidFill>
                  <a:srgbClr val="000000"/>
                </a:solidFill>
                <a:latin typeface="Helvetica" charset="0"/>
              </a:endParaRPr>
            </a:p>
          </p:txBody>
        </p:sp>
        <p:sp>
          <p:nvSpPr>
            <p:cNvPr id="10301" name="Text Box 61"/>
            <p:cNvSpPr txBox="1">
              <a:spLocks noChangeArrowheads="1"/>
            </p:cNvSpPr>
            <p:nvPr/>
          </p:nvSpPr>
          <p:spPr bwMode="auto">
            <a:xfrm>
              <a:off x="864" y="1822"/>
              <a:ext cx="31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xis</a:t>
              </a:r>
              <a:endParaRPr lang="en-US" altLang="en-US" sz="2800" smtClean="0">
                <a:solidFill>
                  <a:srgbClr val="000000"/>
                </a:solidFill>
                <a:latin typeface="Helvetica" charset="0"/>
              </a:endParaRPr>
            </a:p>
          </p:txBody>
        </p:sp>
        <p:sp>
          <p:nvSpPr>
            <p:cNvPr id="10302" name="Text Box 62"/>
            <p:cNvSpPr txBox="1">
              <a:spLocks noChangeArrowheads="1"/>
            </p:cNvSpPr>
            <p:nvPr/>
          </p:nvSpPr>
          <p:spPr bwMode="auto">
            <a:xfrm>
              <a:off x="912" y="1709"/>
              <a:ext cx="34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red</a:t>
              </a:r>
              <a:endParaRPr lang="en-US" altLang="en-US" sz="2800" smtClean="0">
                <a:solidFill>
                  <a:srgbClr val="000000"/>
                </a:solidFill>
                <a:latin typeface="Helvetica" charset="0"/>
              </a:endParaRPr>
            </a:p>
          </p:txBody>
        </p:sp>
        <p:sp>
          <p:nvSpPr>
            <p:cNvPr id="10303" name="Text Box 63"/>
            <p:cNvSpPr txBox="1">
              <a:spLocks noChangeArrowheads="1"/>
            </p:cNvSpPr>
            <p:nvPr/>
          </p:nvSpPr>
          <p:spPr bwMode="auto">
            <a:xfrm>
              <a:off x="860" y="1555"/>
              <a:ext cx="42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gam</a:t>
              </a:r>
              <a:endParaRPr lang="en-US" altLang="en-US" sz="2800" smtClean="0">
                <a:solidFill>
                  <a:srgbClr val="000000"/>
                </a:solidFill>
                <a:latin typeface="Helvetica" charset="0"/>
              </a:endParaRPr>
            </a:p>
          </p:txBody>
        </p:sp>
        <p:sp>
          <p:nvSpPr>
            <p:cNvPr id="10304" name="Text Box 64"/>
            <p:cNvSpPr txBox="1">
              <a:spLocks noChangeArrowheads="1"/>
            </p:cNvSpPr>
            <p:nvPr/>
          </p:nvSpPr>
          <p:spPr bwMode="auto">
            <a:xfrm>
              <a:off x="1200" y="1853"/>
              <a:ext cx="32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cIII</a:t>
              </a:r>
              <a:endParaRPr lang="en-US" altLang="en-US" sz="2800" smtClean="0">
                <a:solidFill>
                  <a:srgbClr val="000000"/>
                </a:solidFill>
                <a:latin typeface="Helvetica" charset="0"/>
              </a:endParaRPr>
            </a:p>
          </p:txBody>
        </p:sp>
        <p:sp>
          <p:nvSpPr>
            <p:cNvPr id="10305" name="Text Box 65"/>
            <p:cNvSpPr txBox="1">
              <a:spLocks noChangeArrowheads="1"/>
            </p:cNvSpPr>
            <p:nvPr/>
          </p:nvSpPr>
          <p:spPr bwMode="auto">
            <a:xfrm>
              <a:off x="148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N</a:t>
              </a:r>
              <a:endParaRPr lang="en-US" altLang="en-US" sz="2800" smtClean="0">
                <a:solidFill>
                  <a:srgbClr val="000000"/>
                </a:solidFill>
                <a:latin typeface="Helvetica" charset="0"/>
              </a:endParaRPr>
            </a:p>
          </p:txBody>
        </p:sp>
        <p:sp>
          <p:nvSpPr>
            <p:cNvPr id="10306" name="Line 66"/>
            <p:cNvSpPr>
              <a:spLocks noChangeShapeType="1"/>
            </p:cNvSpPr>
            <p:nvPr/>
          </p:nvSpPr>
          <p:spPr bwMode="auto">
            <a:xfrm flipV="1">
              <a:off x="48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07" name="Line 67"/>
            <p:cNvSpPr>
              <a:spLocks noChangeShapeType="1"/>
            </p:cNvSpPr>
            <p:nvPr/>
          </p:nvSpPr>
          <p:spPr bwMode="auto">
            <a:xfrm flipV="1">
              <a:off x="67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08" name="Line 68"/>
            <p:cNvSpPr>
              <a:spLocks noChangeShapeType="1"/>
            </p:cNvSpPr>
            <p:nvPr/>
          </p:nvSpPr>
          <p:spPr bwMode="auto">
            <a:xfrm flipV="1">
              <a:off x="9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09" name="Line 69"/>
            <p:cNvSpPr>
              <a:spLocks noChangeShapeType="1"/>
            </p:cNvSpPr>
            <p:nvPr/>
          </p:nvSpPr>
          <p:spPr bwMode="auto">
            <a:xfrm flipV="1">
              <a:off x="105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0" name="Line 70"/>
            <p:cNvSpPr>
              <a:spLocks noChangeShapeType="1"/>
            </p:cNvSpPr>
            <p:nvPr/>
          </p:nvSpPr>
          <p:spPr bwMode="auto">
            <a:xfrm flipV="1">
              <a:off x="11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1" name="Line 71"/>
            <p:cNvSpPr>
              <a:spLocks noChangeShapeType="1"/>
            </p:cNvSpPr>
            <p:nvPr/>
          </p:nvSpPr>
          <p:spPr bwMode="auto">
            <a:xfrm flipV="1">
              <a:off x="1296" y="2085"/>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2" name="Line 72"/>
            <p:cNvSpPr>
              <a:spLocks noChangeShapeType="1"/>
            </p:cNvSpPr>
            <p:nvPr/>
          </p:nvSpPr>
          <p:spPr bwMode="auto">
            <a:xfrm flipV="1">
              <a:off x="14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3" name="Line 73"/>
            <p:cNvSpPr>
              <a:spLocks noChangeShapeType="1"/>
            </p:cNvSpPr>
            <p:nvPr/>
          </p:nvSpPr>
          <p:spPr bwMode="auto">
            <a:xfrm flipV="1">
              <a:off x="201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4" name="Line 74"/>
            <p:cNvSpPr>
              <a:spLocks noChangeShapeType="1"/>
            </p:cNvSpPr>
            <p:nvPr/>
          </p:nvSpPr>
          <p:spPr bwMode="auto">
            <a:xfrm flipV="1">
              <a:off x="27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5" name="Line 75"/>
            <p:cNvSpPr>
              <a:spLocks noChangeShapeType="1"/>
            </p:cNvSpPr>
            <p:nvPr/>
          </p:nvSpPr>
          <p:spPr bwMode="auto">
            <a:xfrm flipV="1">
              <a:off x="31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6" name="Line 76"/>
            <p:cNvSpPr>
              <a:spLocks noChangeShapeType="1"/>
            </p:cNvSpPr>
            <p:nvPr/>
          </p:nvSpPr>
          <p:spPr bwMode="auto">
            <a:xfrm flipV="1">
              <a:off x="33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7" name="Line 77"/>
            <p:cNvSpPr>
              <a:spLocks noChangeShapeType="1"/>
            </p:cNvSpPr>
            <p:nvPr/>
          </p:nvSpPr>
          <p:spPr bwMode="auto">
            <a:xfrm flipV="1">
              <a:off x="350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8" name="Line 78"/>
            <p:cNvSpPr>
              <a:spLocks noChangeShapeType="1"/>
            </p:cNvSpPr>
            <p:nvPr/>
          </p:nvSpPr>
          <p:spPr bwMode="auto">
            <a:xfrm flipV="1">
              <a:off x="37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19" name="Line 79"/>
            <p:cNvSpPr>
              <a:spLocks noChangeShapeType="1"/>
            </p:cNvSpPr>
            <p:nvPr/>
          </p:nvSpPr>
          <p:spPr bwMode="auto">
            <a:xfrm flipV="1">
              <a:off x="43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0" name="Line 80"/>
            <p:cNvSpPr>
              <a:spLocks noChangeShapeType="1"/>
            </p:cNvSpPr>
            <p:nvPr/>
          </p:nvSpPr>
          <p:spPr bwMode="auto">
            <a:xfrm flipV="1">
              <a:off x="446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1" name="Line 81"/>
            <p:cNvSpPr>
              <a:spLocks noChangeShapeType="1"/>
            </p:cNvSpPr>
            <p:nvPr/>
          </p:nvSpPr>
          <p:spPr bwMode="auto">
            <a:xfrm flipV="1">
              <a:off x="47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2" name="Line 82"/>
            <p:cNvSpPr>
              <a:spLocks noChangeShapeType="1"/>
            </p:cNvSpPr>
            <p:nvPr/>
          </p:nvSpPr>
          <p:spPr bwMode="auto">
            <a:xfrm flipV="1">
              <a:off x="480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3" name="Line 83"/>
            <p:cNvSpPr>
              <a:spLocks noChangeShapeType="1"/>
            </p:cNvSpPr>
            <p:nvPr/>
          </p:nvSpPr>
          <p:spPr bwMode="auto">
            <a:xfrm flipV="1">
              <a:off x="484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4" name="Line 84"/>
            <p:cNvSpPr>
              <a:spLocks noChangeShapeType="1"/>
            </p:cNvSpPr>
            <p:nvPr/>
          </p:nvSpPr>
          <p:spPr bwMode="auto">
            <a:xfrm flipV="1">
              <a:off x="489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5" name="Line 85"/>
            <p:cNvSpPr>
              <a:spLocks noChangeShapeType="1"/>
            </p:cNvSpPr>
            <p:nvPr/>
          </p:nvSpPr>
          <p:spPr bwMode="auto">
            <a:xfrm flipV="1">
              <a:off x="494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6" name="Line 86"/>
            <p:cNvSpPr>
              <a:spLocks noChangeShapeType="1"/>
            </p:cNvSpPr>
            <p:nvPr/>
          </p:nvSpPr>
          <p:spPr bwMode="auto">
            <a:xfrm flipV="1">
              <a:off x="49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7" name="Line 87"/>
            <p:cNvSpPr>
              <a:spLocks noChangeShapeType="1"/>
            </p:cNvSpPr>
            <p:nvPr/>
          </p:nvSpPr>
          <p:spPr bwMode="auto">
            <a:xfrm flipV="1">
              <a:off x="504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8" name="Line 88"/>
            <p:cNvSpPr>
              <a:spLocks noChangeShapeType="1"/>
            </p:cNvSpPr>
            <p:nvPr/>
          </p:nvSpPr>
          <p:spPr bwMode="auto">
            <a:xfrm flipV="1">
              <a:off x="50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29" name="Line 89"/>
            <p:cNvSpPr>
              <a:spLocks noChangeShapeType="1"/>
            </p:cNvSpPr>
            <p:nvPr/>
          </p:nvSpPr>
          <p:spPr bwMode="auto">
            <a:xfrm flipV="1">
              <a:off x="51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30" name="Line 90"/>
            <p:cNvSpPr>
              <a:spLocks noChangeShapeType="1"/>
            </p:cNvSpPr>
            <p:nvPr/>
          </p:nvSpPr>
          <p:spPr bwMode="auto">
            <a:xfrm flipV="1">
              <a:off x="518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31" name="Text Box 91"/>
            <p:cNvSpPr txBox="1">
              <a:spLocks noChangeArrowheads="1"/>
            </p:cNvSpPr>
            <p:nvPr/>
          </p:nvSpPr>
          <p:spPr bwMode="auto">
            <a:xfrm>
              <a:off x="1920"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a:t>
              </a:r>
              <a:endParaRPr lang="en-US" altLang="en-US" sz="2800" smtClean="0">
                <a:solidFill>
                  <a:srgbClr val="000000"/>
                </a:solidFill>
                <a:latin typeface="Helvetica" charset="0"/>
              </a:endParaRPr>
            </a:p>
          </p:txBody>
        </p:sp>
        <p:sp>
          <p:nvSpPr>
            <p:cNvPr id="10332" name="Text Box 92"/>
            <p:cNvSpPr txBox="1">
              <a:spLocks noChangeArrowheads="1"/>
            </p:cNvSpPr>
            <p:nvPr/>
          </p:nvSpPr>
          <p:spPr bwMode="auto">
            <a:xfrm>
              <a:off x="2544" y="1821"/>
              <a:ext cx="33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cro</a:t>
              </a:r>
              <a:endParaRPr lang="en-US" altLang="en-US" sz="2800" smtClean="0">
                <a:solidFill>
                  <a:srgbClr val="000000"/>
                </a:solidFill>
                <a:latin typeface="Helvetica" charset="0"/>
              </a:endParaRPr>
            </a:p>
          </p:txBody>
        </p:sp>
        <p:sp>
          <p:nvSpPr>
            <p:cNvPr id="10333" name="Text Box 93"/>
            <p:cNvSpPr txBox="1">
              <a:spLocks noChangeArrowheads="1"/>
            </p:cNvSpPr>
            <p:nvPr/>
          </p:nvSpPr>
          <p:spPr bwMode="auto">
            <a:xfrm>
              <a:off x="3024" y="1821"/>
              <a:ext cx="284"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a:t>
              </a:r>
              <a:endParaRPr lang="en-US" altLang="en-US" sz="2800" smtClean="0">
                <a:solidFill>
                  <a:srgbClr val="000000"/>
                </a:solidFill>
                <a:latin typeface="Helvetica" charset="0"/>
              </a:endParaRPr>
            </a:p>
          </p:txBody>
        </p:sp>
        <p:sp>
          <p:nvSpPr>
            <p:cNvPr id="10334" name="Text Box 94"/>
            <p:cNvSpPr txBox="1">
              <a:spLocks noChangeArrowheads="1"/>
            </p:cNvSpPr>
            <p:nvPr/>
          </p:nvSpPr>
          <p:spPr bwMode="auto">
            <a:xfrm>
              <a:off x="3264"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O</a:t>
              </a:r>
              <a:endParaRPr lang="en-US" altLang="en-US" sz="2800" smtClean="0">
                <a:solidFill>
                  <a:srgbClr val="000000"/>
                </a:solidFill>
                <a:latin typeface="Helvetica" charset="0"/>
              </a:endParaRPr>
            </a:p>
          </p:txBody>
        </p:sp>
        <p:sp>
          <p:nvSpPr>
            <p:cNvPr id="10335" name="Text Box 95"/>
            <p:cNvSpPr txBox="1">
              <a:spLocks noChangeArrowheads="1"/>
            </p:cNvSpPr>
            <p:nvPr/>
          </p:nvSpPr>
          <p:spPr bwMode="auto">
            <a:xfrm>
              <a:off x="3456"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P</a:t>
              </a:r>
              <a:endParaRPr lang="en-US" altLang="en-US" sz="2800" smtClean="0">
                <a:solidFill>
                  <a:srgbClr val="000000"/>
                </a:solidFill>
                <a:latin typeface="Helvetica" charset="0"/>
              </a:endParaRPr>
            </a:p>
          </p:txBody>
        </p:sp>
        <p:sp>
          <p:nvSpPr>
            <p:cNvPr id="10336" name="Text Box 96"/>
            <p:cNvSpPr txBox="1">
              <a:spLocks noChangeArrowheads="1"/>
            </p:cNvSpPr>
            <p:nvPr/>
          </p:nvSpPr>
          <p:spPr bwMode="auto">
            <a:xfrm>
              <a:off x="3696"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Q</a:t>
              </a:r>
            </a:p>
          </p:txBody>
        </p:sp>
        <p:sp>
          <p:nvSpPr>
            <p:cNvPr id="10337" name="Text Box 97"/>
            <p:cNvSpPr txBox="1">
              <a:spLocks noChangeArrowheads="1"/>
            </p:cNvSpPr>
            <p:nvPr/>
          </p:nvSpPr>
          <p:spPr bwMode="auto">
            <a:xfrm>
              <a:off x="4224"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S</a:t>
              </a:r>
              <a:endParaRPr lang="en-US" altLang="en-US" sz="2800" smtClean="0">
                <a:solidFill>
                  <a:srgbClr val="000000"/>
                </a:solidFill>
                <a:latin typeface="Helvetica" charset="0"/>
              </a:endParaRPr>
            </a:p>
          </p:txBody>
        </p:sp>
        <p:sp>
          <p:nvSpPr>
            <p:cNvPr id="10338" name="Text Box 98"/>
            <p:cNvSpPr txBox="1">
              <a:spLocks noChangeArrowheads="1"/>
            </p:cNvSpPr>
            <p:nvPr/>
          </p:nvSpPr>
          <p:spPr bwMode="auto">
            <a:xfrm>
              <a:off x="436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a:t>
              </a:r>
              <a:endParaRPr lang="en-US" altLang="en-US" sz="2800" smtClean="0">
                <a:solidFill>
                  <a:srgbClr val="000000"/>
                </a:solidFill>
                <a:latin typeface="Helvetica" charset="0"/>
              </a:endParaRPr>
            </a:p>
          </p:txBody>
        </p:sp>
        <p:sp>
          <p:nvSpPr>
            <p:cNvPr id="10339" name="Text Box 99"/>
            <p:cNvSpPr txBox="1">
              <a:spLocks noChangeArrowheads="1"/>
            </p:cNvSpPr>
            <p:nvPr/>
          </p:nvSpPr>
          <p:spPr bwMode="auto">
            <a:xfrm>
              <a:off x="4800" y="1821"/>
              <a:ext cx="46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A…J</a:t>
              </a:r>
              <a:endParaRPr lang="en-US" altLang="en-US" sz="2800" smtClean="0">
                <a:solidFill>
                  <a:srgbClr val="000000"/>
                </a:solidFill>
                <a:latin typeface="Helvetica" charset="0"/>
              </a:endParaRPr>
            </a:p>
          </p:txBody>
        </p:sp>
      </p:grpSp>
      <p:grpSp>
        <p:nvGrpSpPr>
          <p:cNvPr id="10340" name="Group 100"/>
          <p:cNvGrpSpPr>
            <a:grpSpLocks/>
          </p:cNvGrpSpPr>
          <p:nvPr/>
        </p:nvGrpSpPr>
        <p:grpSpPr bwMode="auto">
          <a:xfrm>
            <a:off x="2209800" y="5715000"/>
            <a:ext cx="533400" cy="457200"/>
            <a:chOff x="1200" y="3024"/>
            <a:chExt cx="336" cy="288"/>
          </a:xfrm>
        </p:grpSpPr>
        <p:sp>
          <p:nvSpPr>
            <p:cNvPr id="10341" name="Oval 101"/>
            <p:cNvSpPr>
              <a:spLocks noChangeArrowheads="1"/>
            </p:cNvSpPr>
            <p:nvPr/>
          </p:nvSpPr>
          <p:spPr bwMode="auto">
            <a:xfrm>
              <a:off x="1200" y="3024"/>
              <a:ext cx="336" cy="240"/>
            </a:xfrm>
            <a:prstGeom prst="ellipse">
              <a:avLst/>
            </a:prstGeom>
            <a:solidFill>
              <a:srgbClr val="99FFCC"/>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42" name="Text Box 102"/>
            <p:cNvSpPr txBox="1">
              <a:spLocks noChangeArrowheads="1"/>
            </p:cNvSpPr>
            <p:nvPr/>
          </p:nvSpPr>
          <p:spPr bwMode="auto">
            <a:xfrm>
              <a:off x="1248" y="3024"/>
              <a:ext cx="25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N</a:t>
              </a:r>
            </a:p>
          </p:txBody>
        </p:sp>
      </p:grpSp>
      <p:grpSp>
        <p:nvGrpSpPr>
          <p:cNvPr id="10343" name="Group 103"/>
          <p:cNvGrpSpPr>
            <a:grpSpLocks/>
          </p:cNvGrpSpPr>
          <p:nvPr/>
        </p:nvGrpSpPr>
        <p:grpSpPr bwMode="auto">
          <a:xfrm>
            <a:off x="4038600" y="5791200"/>
            <a:ext cx="762000" cy="457200"/>
            <a:chOff x="1536" y="3312"/>
            <a:chExt cx="480" cy="288"/>
          </a:xfrm>
        </p:grpSpPr>
        <p:sp>
          <p:nvSpPr>
            <p:cNvPr id="10344" name="Oval 104"/>
            <p:cNvSpPr>
              <a:spLocks noChangeArrowheads="1"/>
            </p:cNvSpPr>
            <p:nvPr/>
          </p:nvSpPr>
          <p:spPr bwMode="auto">
            <a:xfrm>
              <a:off x="1536" y="3312"/>
              <a:ext cx="480" cy="240"/>
            </a:xfrm>
            <a:prstGeom prst="ellipse">
              <a:avLst/>
            </a:prstGeom>
            <a:solidFill>
              <a:srgbClr val="FF505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0345" name="Text Box 105"/>
            <p:cNvSpPr txBox="1">
              <a:spLocks noChangeArrowheads="1"/>
            </p:cNvSpPr>
            <p:nvPr/>
          </p:nvSpPr>
          <p:spPr bwMode="auto">
            <a:xfrm>
              <a:off x="1584" y="3312"/>
              <a:ext cx="42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Cro</a:t>
              </a:r>
            </a:p>
          </p:txBody>
        </p:sp>
      </p:grpSp>
    </p:spTree>
    <p:extLst>
      <p:ext uri="{BB962C8B-B14F-4D97-AF65-F5344CB8AC3E}">
        <p14:creationId xmlns:p14="http://schemas.microsoft.com/office/powerpoint/2010/main" xmlns="" val="2351305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ChangeArrowheads="1"/>
          </p:cNvSpPr>
          <p:nvPr/>
        </p:nvSpPr>
        <p:spPr bwMode="auto">
          <a:xfrm>
            <a:off x="806450" y="131763"/>
            <a:ext cx="7924800" cy="11430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Antitermination by N protein leads to early gene expression</a:t>
            </a:r>
          </a:p>
        </p:txBody>
      </p:sp>
      <p:sp>
        <p:nvSpPr>
          <p:cNvPr id="11269" name="Rectangle 5"/>
          <p:cNvSpPr>
            <a:spLocks noChangeArrowheads="1"/>
          </p:cNvSpPr>
          <p:nvPr/>
        </p:nvSpPr>
        <p:spPr bwMode="auto">
          <a:xfrm>
            <a:off x="2133600" y="1920875"/>
            <a:ext cx="3200400" cy="7620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70" name="Rectangle 6"/>
          <p:cNvSpPr>
            <a:spLocks noChangeArrowheads="1"/>
          </p:cNvSpPr>
          <p:nvPr/>
        </p:nvSpPr>
        <p:spPr bwMode="auto">
          <a:xfrm>
            <a:off x="5334000" y="1920875"/>
            <a:ext cx="685800" cy="762000"/>
          </a:xfrm>
          <a:prstGeom prst="rect">
            <a:avLst/>
          </a:prstGeom>
          <a:solidFill>
            <a:srgbClr val="99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71" name="Rectangle 7"/>
          <p:cNvSpPr>
            <a:spLocks noChangeArrowheads="1"/>
          </p:cNvSpPr>
          <p:nvPr/>
        </p:nvSpPr>
        <p:spPr bwMode="auto">
          <a:xfrm>
            <a:off x="6019800" y="1920875"/>
            <a:ext cx="914400" cy="7620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72" name="Rectangle 8"/>
          <p:cNvSpPr>
            <a:spLocks noChangeArrowheads="1"/>
          </p:cNvSpPr>
          <p:nvPr/>
        </p:nvSpPr>
        <p:spPr bwMode="auto">
          <a:xfrm>
            <a:off x="6934200" y="1920875"/>
            <a:ext cx="533400" cy="762000"/>
          </a:xfrm>
          <a:prstGeom prst="rect">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73" name="Rectangle 9"/>
          <p:cNvSpPr>
            <a:spLocks noChangeArrowheads="1"/>
          </p:cNvSpPr>
          <p:nvPr/>
        </p:nvSpPr>
        <p:spPr bwMode="auto">
          <a:xfrm>
            <a:off x="7467600" y="1920875"/>
            <a:ext cx="1143000" cy="7620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74" name="Rectangle 10"/>
          <p:cNvSpPr>
            <a:spLocks noChangeArrowheads="1"/>
          </p:cNvSpPr>
          <p:nvPr/>
        </p:nvSpPr>
        <p:spPr bwMode="auto">
          <a:xfrm>
            <a:off x="685800" y="1920875"/>
            <a:ext cx="1447800" cy="76200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1275" name="Group 11"/>
          <p:cNvGrpSpPr>
            <a:grpSpLocks/>
          </p:cNvGrpSpPr>
          <p:nvPr/>
        </p:nvGrpSpPr>
        <p:grpSpPr bwMode="auto">
          <a:xfrm>
            <a:off x="838200" y="2987675"/>
            <a:ext cx="8001000" cy="103188"/>
            <a:chOff x="432" y="2256"/>
            <a:chExt cx="5040" cy="65"/>
          </a:xfrm>
        </p:grpSpPr>
        <p:sp>
          <p:nvSpPr>
            <p:cNvPr id="11276" name="Line 12"/>
            <p:cNvSpPr>
              <a:spLocks noChangeShapeType="1"/>
            </p:cNvSpPr>
            <p:nvPr/>
          </p:nvSpPr>
          <p:spPr bwMode="auto">
            <a:xfrm>
              <a:off x="432" y="2256"/>
              <a:ext cx="504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77" name="Line 13"/>
            <p:cNvSpPr>
              <a:spLocks noChangeShapeType="1"/>
            </p:cNvSpPr>
            <p:nvPr/>
          </p:nvSpPr>
          <p:spPr bwMode="auto">
            <a:xfrm flipH="1">
              <a:off x="432" y="2321"/>
              <a:ext cx="4992"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1278" name="AutoShape 14"/>
          <p:cNvSpPr>
            <a:spLocks noChangeArrowheads="1"/>
          </p:cNvSpPr>
          <p:nvPr/>
        </p:nvSpPr>
        <p:spPr bwMode="auto">
          <a:xfrm rot="5400000">
            <a:off x="4076700" y="2873375"/>
            <a:ext cx="2286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79" name="AutoShape 15"/>
          <p:cNvSpPr>
            <a:spLocks noChangeArrowheads="1"/>
          </p:cNvSpPr>
          <p:nvPr/>
        </p:nvSpPr>
        <p:spPr bwMode="auto">
          <a:xfrm rot="5400000">
            <a:off x="6515100" y="2873375"/>
            <a:ext cx="2286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0" name="AutoShape 16"/>
          <p:cNvSpPr>
            <a:spLocks noChangeArrowheads="1"/>
          </p:cNvSpPr>
          <p:nvPr/>
        </p:nvSpPr>
        <p:spPr bwMode="auto">
          <a:xfrm rot="-5400000">
            <a:off x="2628900" y="2873375"/>
            <a:ext cx="2286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1" name="AutoShape 17"/>
          <p:cNvSpPr>
            <a:spLocks noChangeArrowheads="1"/>
          </p:cNvSpPr>
          <p:nvPr/>
        </p:nvSpPr>
        <p:spPr bwMode="auto">
          <a:xfrm rot="-5400000">
            <a:off x="3543300" y="2873375"/>
            <a:ext cx="2286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2" name="AutoShape 18"/>
          <p:cNvSpPr>
            <a:spLocks noChangeArrowheads="1"/>
          </p:cNvSpPr>
          <p:nvPr/>
        </p:nvSpPr>
        <p:spPr bwMode="auto">
          <a:xfrm rot="-5400000">
            <a:off x="1333500" y="2873375"/>
            <a:ext cx="2286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3" name="AutoShape 19"/>
          <p:cNvSpPr>
            <a:spLocks noChangeArrowheads="1"/>
          </p:cNvSpPr>
          <p:nvPr/>
        </p:nvSpPr>
        <p:spPr bwMode="auto">
          <a:xfrm rot="-5400000">
            <a:off x="4838700" y="2873375"/>
            <a:ext cx="2286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4" name="Rectangle 20"/>
          <p:cNvSpPr>
            <a:spLocks noChangeArrowheads="1"/>
          </p:cNvSpPr>
          <p:nvPr/>
        </p:nvSpPr>
        <p:spPr bwMode="auto">
          <a:xfrm>
            <a:off x="4648200" y="2759075"/>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5" name="Rectangle 21"/>
          <p:cNvSpPr>
            <a:spLocks noChangeArrowheads="1"/>
          </p:cNvSpPr>
          <p:nvPr/>
        </p:nvSpPr>
        <p:spPr bwMode="auto">
          <a:xfrm>
            <a:off x="2286000" y="2835275"/>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6" name="Rectangle 22"/>
          <p:cNvSpPr>
            <a:spLocks noChangeArrowheads="1"/>
          </p:cNvSpPr>
          <p:nvPr/>
        </p:nvSpPr>
        <p:spPr bwMode="auto">
          <a:xfrm>
            <a:off x="5943600" y="2835275"/>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7" name="Rectangle 23"/>
          <p:cNvSpPr>
            <a:spLocks noChangeArrowheads="1"/>
          </p:cNvSpPr>
          <p:nvPr/>
        </p:nvSpPr>
        <p:spPr bwMode="auto">
          <a:xfrm>
            <a:off x="6324600" y="2835275"/>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8" name="Rectangle 24"/>
          <p:cNvSpPr>
            <a:spLocks noChangeArrowheads="1"/>
          </p:cNvSpPr>
          <p:nvPr/>
        </p:nvSpPr>
        <p:spPr bwMode="auto">
          <a:xfrm>
            <a:off x="6934200" y="2835275"/>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89" name="Text Box 25"/>
          <p:cNvSpPr txBox="1">
            <a:spLocks noChangeArrowheads="1"/>
          </p:cNvSpPr>
          <p:nvPr/>
        </p:nvSpPr>
        <p:spPr bwMode="auto">
          <a:xfrm>
            <a:off x="1143000" y="3216275"/>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sp>
        <p:nvSpPr>
          <p:cNvPr id="11290" name="Text Box 26"/>
          <p:cNvSpPr txBox="1">
            <a:spLocks noChangeArrowheads="1"/>
          </p:cNvSpPr>
          <p:nvPr/>
        </p:nvSpPr>
        <p:spPr bwMode="auto">
          <a:xfrm>
            <a:off x="2590800" y="3216275"/>
            <a:ext cx="584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1291" name="Text Box 27"/>
          <p:cNvSpPr txBox="1">
            <a:spLocks noChangeArrowheads="1"/>
          </p:cNvSpPr>
          <p:nvPr/>
        </p:nvSpPr>
        <p:spPr bwMode="auto">
          <a:xfrm>
            <a:off x="3429000" y="3216275"/>
            <a:ext cx="7874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a:t>
            </a:r>
          </a:p>
        </p:txBody>
      </p:sp>
      <p:sp>
        <p:nvSpPr>
          <p:cNvPr id="11292" name="Text Box 28"/>
          <p:cNvSpPr txBox="1">
            <a:spLocks noChangeArrowheads="1"/>
          </p:cNvSpPr>
          <p:nvPr/>
        </p:nvSpPr>
        <p:spPr bwMode="auto">
          <a:xfrm>
            <a:off x="4038600" y="3216275"/>
            <a:ext cx="6175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1293" name="Text Box 29"/>
          <p:cNvSpPr txBox="1">
            <a:spLocks noChangeArrowheads="1"/>
          </p:cNvSpPr>
          <p:nvPr/>
        </p:nvSpPr>
        <p:spPr bwMode="auto">
          <a:xfrm>
            <a:off x="4953000" y="3216275"/>
            <a:ext cx="7524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a:t>
            </a:r>
          </a:p>
        </p:txBody>
      </p:sp>
      <p:sp>
        <p:nvSpPr>
          <p:cNvPr id="11294" name="Text Box 30"/>
          <p:cNvSpPr txBox="1">
            <a:spLocks noChangeArrowheads="1"/>
          </p:cNvSpPr>
          <p:nvPr/>
        </p:nvSpPr>
        <p:spPr bwMode="auto">
          <a:xfrm>
            <a:off x="6477000" y="3216275"/>
            <a:ext cx="60166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sp>
        <p:nvSpPr>
          <p:cNvPr id="11295" name="Text Box 31"/>
          <p:cNvSpPr txBox="1">
            <a:spLocks noChangeArrowheads="1"/>
          </p:cNvSpPr>
          <p:nvPr/>
        </p:nvSpPr>
        <p:spPr bwMode="auto">
          <a:xfrm>
            <a:off x="6096000" y="3521075"/>
            <a:ext cx="6111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R3</a:t>
            </a:r>
            <a:r>
              <a:rPr lang="en-US" altLang="en-US" sz="2400" smtClean="0">
                <a:solidFill>
                  <a:srgbClr val="000000"/>
                </a:solidFill>
                <a:latin typeface="Helvetica" charset="0"/>
              </a:rPr>
              <a:t> </a:t>
            </a:r>
          </a:p>
        </p:txBody>
      </p:sp>
      <p:sp>
        <p:nvSpPr>
          <p:cNvPr id="11296" name="Text Box 32"/>
          <p:cNvSpPr txBox="1">
            <a:spLocks noChangeArrowheads="1"/>
          </p:cNvSpPr>
          <p:nvPr/>
        </p:nvSpPr>
        <p:spPr bwMode="auto">
          <a:xfrm>
            <a:off x="1905000" y="3216275"/>
            <a:ext cx="5778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L1</a:t>
            </a:r>
            <a:r>
              <a:rPr lang="en-US" altLang="en-US" sz="2400" smtClean="0">
                <a:solidFill>
                  <a:srgbClr val="000000"/>
                </a:solidFill>
                <a:latin typeface="Helvetica" charset="0"/>
              </a:rPr>
              <a:t> </a:t>
            </a:r>
          </a:p>
        </p:txBody>
      </p:sp>
      <p:grpSp>
        <p:nvGrpSpPr>
          <p:cNvPr id="11297" name="Group 33"/>
          <p:cNvGrpSpPr>
            <a:grpSpLocks/>
          </p:cNvGrpSpPr>
          <p:nvPr/>
        </p:nvGrpSpPr>
        <p:grpSpPr bwMode="auto">
          <a:xfrm>
            <a:off x="2901950" y="2943225"/>
            <a:ext cx="304800" cy="190500"/>
            <a:chOff x="1920" y="3888"/>
            <a:chExt cx="144" cy="48"/>
          </a:xfrm>
        </p:grpSpPr>
        <p:sp>
          <p:nvSpPr>
            <p:cNvPr id="11298" name="Oval 34"/>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299" name="Oval 35"/>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00" name="Oval 36"/>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1301" name="Text Box 37"/>
          <p:cNvSpPr txBox="1">
            <a:spLocks noChangeArrowheads="1"/>
          </p:cNvSpPr>
          <p:nvPr/>
        </p:nvSpPr>
        <p:spPr bwMode="auto">
          <a:xfrm>
            <a:off x="4572000" y="3216275"/>
            <a:ext cx="6111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t>
            </a:r>
          </a:p>
        </p:txBody>
      </p:sp>
      <p:sp>
        <p:nvSpPr>
          <p:cNvPr id="11302" name="Text Box 38"/>
          <p:cNvSpPr txBox="1">
            <a:spLocks noChangeArrowheads="1"/>
          </p:cNvSpPr>
          <p:nvPr/>
        </p:nvSpPr>
        <p:spPr bwMode="auto">
          <a:xfrm>
            <a:off x="5791200" y="3216275"/>
            <a:ext cx="6111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
        <p:nvSpPr>
          <p:cNvPr id="11303" name="Text Box 39"/>
          <p:cNvSpPr txBox="1">
            <a:spLocks noChangeArrowheads="1"/>
          </p:cNvSpPr>
          <p:nvPr/>
        </p:nvSpPr>
        <p:spPr bwMode="auto">
          <a:xfrm>
            <a:off x="7010400" y="3216275"/>
            <a:ext cx="6000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6S</a:t>
            </a:r>
            <a:r>
              <a:rPr lang="en-US" altLang="en-US" sz="2400" smtClean="0">
                <a:solidFill>
                  <a:srgbClr val="000000"/>
                </a:solidFill>
                <a:latin typeface="Helvetica" charset="0"/>
              </a:rPr>
              <a:t> </a:t>
            </a:r>
          </a:p>
        </p:txBody>
      </p:sp>
      <p:grpSp>
        <p:nvGrpSpPr>
          <p:cNvPr id="11304" name="Group 40"/>
          <p:cNvGrpSpPr>
            <a:grpSpLocks/>
          </p:cNvGrpSpPr>
          <p:nvPr/>
        </p:nvGrpSpPr>
        <p:grpSpPr bwMode="auto">
          <a:xfrm>
            <a:off x="3759200" y="2949575"/>
            <a:ext cx="304800" cy="190500"/>
            <a:chOff x="1920" y="3888"/>
            <a:chExt cx="144" cy="48"/>
          </a:xfrm>
        </p:grpSpPr>
        <p:sp>
          <p:nvSpPr>
            <p:cNvPr id="11305" name="Oval 41"/>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06" name="Oval 42"/>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07" name="Oval 43"/>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1308" name="Oval 44"/>
          <p:cNvSpPr>
            <a:spLocks noChangeArrowheads="1"/>
          </p:cNvSpPr>
          <p:nvPr/>
        </p:nvSpPr>
        <p:spPr bwMode="auto">
          <a:xfrm>
            <a:off x="5486400" y="2987675"/>
            <a:ext cx="228600" cy="152400"/>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09" name="Text Box 45"/>
          <p:cNvSpPr txBox="1">
            <a:spLocks noChangeArrowheads="1"/>
          </p:cNvSpPr>
          <p:nvPr/>
        </p:nvSpPr>
        <p:spPr bwMode="auto">
          <a:xfrm>
            <a:off x="685800" y="2252663"/>
            <a:ext cx="465138"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att</a:t>
            </a:r>
            <a:endParaRPr lang="en-US" altLang="en-US" sz="2800" smtClean="0">
              <a:solidFill>
                <a:srgbClr val="000000"/>
              </a:solidFill>
              <a:latin typeface="Helvetica" charset="0"/>
            </a:endParaRPr>
          </a:p>
        </p:txBody>
      </p:sp>
      <p:sp>
        <p:nvSpPr>
          <p:cNvPr id="11310" name="Text Box 46"/>
          <p:cNvSpPr txBox="1">
            <a:spLocks noChangeArrowheads="1"/>
          </p:cNvSpPr>
          <p:nvPr/>
        </p:nvSpPr>
        <p:spPr bwMode="auto">
          <a:xfrm>
            <a:off x="990600" y="2049463"/>
            <a:ext cx="452438"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int</a:t>
            </a:r>
            <a:endParaRPr lang="en-US" altLang="en-US" sz="2800" smtClean="0">
              <a:solidFill>
                <a:srgbClr val="000000"/>
              </a:solidFill>
              <a:latin typeface="Helvetica" charset="0"/>
            </a:endParaRPr>
          </a:p>
        </p:txBody>
      </p:sp>
      <p:sp>
        <p:nvSpPr>
          <p:cNvPr id="11311" name="Text Box 47"/>
          <p:cNvSpPr txBox="1">
            <a:spLocks noChangeArrowheads="1"/>
          </p:cNvSpPr>
          <p:nvPr/>
        </p:nvSpPr>
        <p:spPr bwMode="auto">
          <a:xfrm>
            <a:off x="1524000" y="2252663"/>
            <a:ext cx="4953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xis</a:t>
            </a:r>
            <a:endParaRPr lang="en-US" altLang="en-US" sz="2800" smtClean="0">
              <a:solidFill>
                <a:srgbClr val="000000"/>
              </a:solidFill>
              <a:latin typeface="Helvetica" charset="0"/>
            </a:endParaRPr>
          </a:p>
        </p:txBody>
      </p:sp>
      <p:sp>
        <p:nvSpPr>
          <p:cNvPr id="11312" name="Text Box 48"/>
          <p:cNvSpPr txBox="1">
            <a:spLocks noChangeArrowheads="1"/>
          </p:cNvSpPr>
          <p:nvPr/>
        </p:nvSpPr>
        <p:spPr bwMode="auto">
          <a:xfrm>
            <a:off x="1600200" y="2073275"/>
            <a:ext cx="55086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red</a:t>
            </a:r>
            <a:endParaRPr lang="en-US" altLang="en-US" sz="2800" smtClean="0">
              <a:solidFill>
                <a:srgbClr val="000000"/>
              </a:solidFill>
              <a:latin typeface="Helvetica" charset="0"/>
            </a:endParaRPr>
          </a:p>
        </p:txBody>
      </p:sp>
      <p:sp>
        <p:nvSpPr>
          <p:cNvPr id="11313" name="Text Box 49"/>
          <p:cNvSpPr txBox="1">
            <a:spLocks noChangeArrowheads="1"/>
          </p:cNvSpPr>
          <p:nvPr/>
        </p:nvSpPr>
        <p:spPr bwMode="auto">
          <a:xfrm>
            <a:off x="1517650" y="1828800"/>
            <a:ext cx="67786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gam</a:t>
            </a:r>
            <a:endParaRPr lang="en-US" altLang="en-US" sz="2800" smtClean="0">
              <a:solidFill>
                <a:srgbClr val="000000"/>
              </a:solidFill>
              <a:latin typeface="Helvetica" charset="0"/>
            </a:endParaRPr>
          </a:p>
        </p:txBody>
      </p:sp>
      <p:sp>
        <p:nvSpPr>
          <p:cNvPr id="11314" name="Text Box 50"/>
          <p:cNvSpPr txBox="1">
            <a:spLocks noChangeArrowheads="1"/>
          </p:cNvSpPr>
          <p:nvPr/>
        </p:nvSpPr>
        <p:spPr bwMode="auto">
          <a:xfrm>
            <a:off x="2057400" y="2301875"/>
            <a:ext cx="5207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cIII</a:t>
            </a:r>
            <a:endParaRPr lang="en-US" altLang="en-US" sz="2800" smtClean="0">
              <a:solidFill>
                <a:srgbClr val="000000"/>
              </a:solidFill>
              <a:latin typeface="Helvetica" charset="0"/>
            </a:endParaRPr>
          </a:p>
        </p:txBody>
      </p:sp>
      <p:sp>
        <p:nvSpPr>
          <p:cNvPr id="11315" name="Text Box 51"/>
          <p:cNvSpPr txBox="1">
            <a:spLocks noChangeArrowheads="1"/>
          </p:cNvSpPr>
          <p:nvPr/>
        </p:nvSpPr>
        <p:spPr bwMode="auto">
          <a:xfrm>
            <a:off x="2514600" y="2251075"/>
            <a:ext cx="3683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N</a:t>
            </a:r>
            <a:endParaRPr lang="en-US" altLang="en-US" sz="2800" smtClean="0">
              <a:solidFill>
                <a:srgbClr val="000000"/>
              </a:solidFill>
              <a:latin typeface="Helvetica" charset="0"/>
            </a:endParaRPr>
          </a:p>
        </p:txBody>
      </p:sp>
      <p:sp>
        <p:nvSpPr>
          <p:cNvPr id="11316" name="Line 52"/>
          <p:cNvSpPr>
            <a:spLocks noChangeShapeType="1"/>
          </p:cNvSpPr>
          <p:nvPr/>
        </p:nvSpPr>
        <p:spPr bwMode="auto">
          <a:xfrm flipV="1">
            <a:off x="9144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17" name="Line 53"/>
          <p:cNvSpPr>
            <a:spLocks noChangeShapeType="1"/>
          </p:cNvSpPr>
          <p:nvPr/>
        </p:nvSpPr>
        <p:spPr bwMode="auto">
          <a:xfrm flipV="1">
            <a:off x="12192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18" name="Line 54"/>
          <p:cNvSpPr>
            <a:spLocks noChangeShapeType="1"/>
          </p:cNvSpPr>
          <p:nvPr/>
        </p:nvSpPr>
        <p:spPr bwMode="auto">
          <a:xfrm flipV="1">
            <a:off x="16764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19" name="Line 55"/>
          <p:cNvSpPr>
            <a:spLocks noChangeShapeType="1"/>
          </p:cNvSpPr>
          <p:nvPr/>
        </p:nvSpPr>
        <p:spPr bwMode="auto">
          <a:xfrm flipV="1">
            <a:off x="18288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0" name="Line 56"/>
          <p:cNvSpPr>
            <a:spLocks noChangeShapeType="1"/>
          </p:cNvSpPr>
          <p:nvPr/>
        </p:nvSpPr>
        <p:spPr bwMode="auto">
          <a:xfrm flipV="1">
            <a:off x="19812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1" name="Line 57"/>
          <p:cNvSpPr>
            <a:spLocks noChangeShapeType="1"/>
          </p:cNvSpPr>
          <p:nvPr/>
        </p:nvSpPr>
        <p:spPr bwMode="auto">
          <a:xfrm flipV="1">
            <a:off x="2209800" y="26701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2" name="Line 58"/>
          <p:cNvSpPr>
            <a:spLocks noChangeShapeType="1"/>
          </p:cNvSpPr>
          <p:nvPr/>
        </p:nvSpPr>
        <p:spPr bwMode="auto">
          <a:xfrm flipV="1">
            <a:off x="25146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3" name="Line 59"/>
          <p:cNvSpPr>
            <a:spLocks noChangeShapeType="1"/>
          </p:cNvSpPr>
          <p:nvPr/>
        </p:nvSpPr>
        <p:spPr bwMode="auto">
          <a:xfrm flipV="1">
            <a:off x="33528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4" name="Line 60"/>
          <p:cNvSpPr>
            <a:spLocks noChangeShapeType="1"/>
          </p:cNvSpPr>
          <p:nvPr/>
        </p:nvSpPr>
        <p:spPr bwMode="auto">
          <a:xfrm flipV="1">
            <a:off x="44958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5" name="Line 61"/>
          <p:cNvSpPr>
            <a:spLocks noChangeShapeType="1"/>
          </p:cNvSpPr>
          <p:nvPr/>
        </p:nvSpPr>
        <p:spPr bwMode="auto">
          <a:xfrm flipV="1">
            <a:off x="51816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6" name="Line 62"/>
          <p:cNvSpPr>
            <a:spLocks noChangeShapeType="1"/>
          </p:cNvSpPr>
          <p:nvPr/>
        </p:nvSpPr>
        <p:spPr bwMode="auto">
          <a:xfrm flipV="1">
            <a:off x="54864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7" name="Line 63"/>
          <p:cNvSpPr>
            <a:spLocks noChangeShapeType="1"/>
          </p:cNvSpPr>
          <p:nvPr/>
        </p:nvSpPr>
        <p:spPr bwMode="auto">
          <a:xfrm flipV="1">
            <a:off x="57150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8" name="Line 64"/>
          <p:cNvSpPr>
            <a:spLocks noChangeShapeType="1"/>
          </p:cNvSpPr>
          <p:nvPr/>
        </p:nvSpPr>
        <p:spPr bwMode="auto">
          <a:xfrm flipV="1">
            <a:off x="61722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29" name="Line 65"/>
          <p:cNvSpPr>
            <a:spLocks noChangeShapeType="1"/>
          </p:cNvSpPr>
          <p:nvPr/>
        </p:nvSpPr>
        <p:spPr bwMode="auto">
          <a:xfrm flipV="1">
            <a:off x="70866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0" name="Line 66"/>
          <p:cNvSpPr>
            <a:spLocks noChangeShapeType="1"/>
          </p:cNvSpPr>
          <p:nvPr/>
        </p:nvSpPr>
        <p:spPr bwMode="auto">
          <a:xfrm flipV="1">
            <a:off x="72390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1" name="Line 67"/>
          <p:cNvSpPr>
            <a:spLocks noChangeShapeType="1"/>
          </p:cNvSpPr>
          <p:nvPr/>
        </p:nvSpPr>
        <p:spPr bwMode="auto">
          <a:xfrm flipV="1">
            <a:off x="76962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2" name="Line 68"/>
          <p:cNvSpPr>
            <a:spLocks noChangeShapeType="1"/>
          </p:cNvSpPr>
          <p:nvPr/>
        </p:nvSpPr>
        <p:spPr bwMode="auto">
          <a:xfrm flipV="1">
            <a:off x="77724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3" name="Line 69"/>
          <p:cNvSpPr>
            <a:spLocks noChangeShapeType="1"/>
          </p:cNvSpPr>
          <p:nvPr/>
        </p:nvSpPr>
        <p:spPr bwMode="auto">
          <a:xfrm flipV="1">
            <a:off x="78486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4" name="Line 70"/>
          <p:cNvSpPr>
            <a:spLocks noChangeShapeType="1"/>
          </p:cNvSpPr>
          <p:nvPr/>
        </p:nvSpPr>
        <p:spPr bwMode="auto">
          <a:xfrm flipV="1">
            <a:off x="79248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5" name="Line 71"/>
          <p:cNvSpPr>
            <a:spLocks noChangeShapeType="1"/>
          </p:cNvSpPr>
          <p:nvPr/>
        </p:nvSpPr>
        <p:spPr bwMode="auto">
          <a:xfrm flipV="1">
            <a:off x="80010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6" name="Line 72"/>
          <p:cNvSpPr>
            <a:spLocks noChangeShapeType="1"/>
          </p:cNvSpPr>
          <p:nvPr/>
        </p:nvSpPr>
        <p:spPr bwMode="auto">
          <a:xfrm flipV="1">
            <a:off x="80772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7" name="Line 73"/>
          <p:cNvSpPr>
            <a:spLocks noChangeShapeType="1"/>
          </p:cNvSpPr>
          <p:nvPr/>
        </p:nvSpPr>
        <p:spPr bwMode="auto">
          <a:xfrm flipV="1">
            <a:off x="81534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8" name="Line 74"/>
          <p:cNvSpPr>
            <a:spLocks noChangeShapeType="1"/>
          </p:cNvSpPr>
          <p:nvPr/>
        </p:nvSpPr>
        <p:spPr bwMode="auto">
          <a:xfrm flipV="1">
            <a:off x="82296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39" name="Line 75"/>
          <p:cNvSpPr>
            <a:spLocks noChangeShapeType="1"/>
          </p:cNvSpPr>
          <p:nvPr/>
        </p:nvSpPr>
        <p:spPr bwMode="auto">
          <a:xfrm flipV="1">
            <a:off x="83058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40" name="Line 76"/>
          <p:cNvSpPr>
            <a:spLocks noChangeShapeType="1"/>
          </p:cNvSpPr>
          <p:nvPr/>
        </p:nvSpPr>
        <p:spPr bwMode="auto">
          <a:xfrm flipV="1">
            <a:off x="8382000" y="2682875"/>
            <a:ext cx="0" cy="30480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41" name="Text Box 77"/>
          <p:cNvSpPr txBox="1">
            <a:spLocks noChangeArrowheads="1"/>
          </p:cNvSpPr>
          <p:nvPr/>
        </p:nvSpPr>
        <p:spPr bwMode="auto">
          <a:xfrm>
            <a:off x="3200400" y="2251075"/>
            <a:ext cx="3810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a:t>
            </a:r>
            <a:endParaRPr lang="en-US" altLang="en-US" sz="2800" smtClean="0">
              <a:solidFill>
                <a:srgbClr val="000000"/>
              </a:solidFill>
              <a:latin typeface="Helvetica" charset="0"/>
            </a:endParaRPr>
          </a:p>
        </p:txBody>
      </p:sp>
      <p:sp>
        <p:nvSpPr>
          <p:cNvPr id="11342" name="Text Box 78"/>
          <p:cNvSpPr txBox="1">
            <a:spLocks noChangeArrowheads="1"/>
          </p:cNvSpPr>
          <p:nvPr/>
        </p:nvSpPr>
        <p:spPr bwMode="auto">
          <a:xfrm>
            <a:off x="4191000" y="2251075"/>
            <a:ext cx="536575"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cro</a:t>
            </a:r>
            <a:endParaRPr lang="en-US" altLang="en-US" sz="2800" smtClean="0">
              <a:solidFill>
                <a:srgbClr val="000000"/>
              </a:solidFill>
              <a:latin typeface="Helvetica" charset="0"/>
            </a:endParaRPr>
          </a:p>
        </p:txBody>
      </p:sp>
      <p:sp>
        <p:nvSpPr>
          <p:cNvPr id="11343" name="Text Box 79"/>
          <p:cNvSpPr txBox="1">
            <a:spLocks noChangeArrowheads="1"/>
          </p:cNvSpPr>
          <p:nvPr/>
        </p:nvSpPr>
        <p:spPr bwMode="auto">
          <a:xfrm>
            <a:off x="4953000" y="2251075"/>
            <a:ext cx="45085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a:t>
            </a:r>
            <a:endParaRPr lang="en-US" altLang="en-US" sz="2800" smtClean="0">
              <a:solidFill>
                <a:srgbClr val="000000"/>
              </a:solidFill>
              <a:latin typeface="Helvetica" charset="0"/>
            </a:endParaRPr>
          </a:p>
        </p:txBody>
      </p:sp>
      <p:sp>
        <p:nvSpPr>
          <p:cNvPr id="11344" name="Text Box 80"/>
          <p:cNvSpPr txBox="1">
            <a:spLocks noChangeArrowheads="1"/>
          </p:cNvSpPr>
          <p:nvPr/>
        </p:nvSpPr>
        <p:spPr bwMode="auto">
          <a:xfrm>
            <a:off x="5334000" y="2251075"/>
            <a:ext cx="3810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O</a:t>
            </a:r>
            <a:endParaRPr lang="en-US" altLang="en-US" sz="2800" smtClean="0">
              <a:solidFill>
                <a:srgbClr val="000000"/>
              </a:solidFill>
              <a:latin typeface="Helvetica" charset="0"/>
            </a:endParaRPr>
          </a:p>
        </p:txBody>
      </p:sp>
      <p:sp>
        <p:nvSpPr>
          <p:cNvPr id="11345" name="Text Box 81"/>
          <p:cNvSpPr txBox="1">
            <a:spLocks noChangeArrowheads="1"/>
          </p:cNvSpPr>
          <p:nvPr/>
        </p:nvSpPr>
        <p:spPr bwMode="auto">
          <a:xfrm>
            <a:off x="5638800" y="2251075"/>
            <a:ext cx="3540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P</a:t>
            </a:r>
            <a:endParaRPr lang="en-US" altLang="en-US" sz="2800" smtClean="0">
              <a:solidFill>
                <a:srgbClr val="000000"/>
              </a:solidFill>
              <a:latin typeface="Helvetica" charset="0"/>
            </a:endParaRPr>
          </a:p>
        </p:txBody>
      </p:sp>
      <p:sp>
        <p:nvSpPr>
          <p:cNvPr id="11346" name="Text Box 82"/>
          <p:cNvSpPr txBox="1">
            <a:spLocks noChangeArrowheads="1"/>
          </p:cNvSpPr>
          <p:nvPr/>
        </p:nvSpPr>
        <p:spPr bwMode="auto">
          <a:xfrm>
            <a:off x="6019800" y="2251075"/>
            <a:ext cx="3810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Q</a:t>
            </a:r>
          </a:p>
        </p:txBody>
      </p:sp>
      <p:sp>
        <p:nvSpPr>
          <p:cNvPr id="11347" name="Text Box 83"/>
          <p:cNvSpPr txBox="1">
            <a:spLocks noChangeArrowheads="1"/>
          </p:cNvSpPr>
          <p:nvPr/>
        </p:nvSpPr>
        <p:spPr bwMode="auto">
          <a:xfrm>
            <a:off x="6858000" y="2251075"/>
            <a:ext cx="3540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S</a:t>
            </a:r>
            <a:endParaRPr lang="en-US" altLang="en-US" sz="2800" smtClean="0">
              <a:solidFill>
                <a:srgbClr val="000000"/>
              </a:solidFill>
              <a:latin typeface="Helvetica" charset="0"/>
            </a:endParaRPr>
          </a:p>
        </p:txBody>
      </p:sp>
      <p:sp>
        <p:nvSpPr>
          <p:cNvPr id="11348" name="Text Box 84"/>
          <p:cNvSpPr txBox="1">
            <a:spLocks noChangeArrowheads="1"/>
          </p:cNvSpPr>
          <p:nvPr/>
        </p:nvSpPr>
        <p:spPr bwMode="auto">
          <a:xfrm>
            <a:off x="7086600" y="2251075"/>
            <a:ext cx="3683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a:t>
            </a:r>
            <a:endParaRPr lang="en-US" altLang="en-US" sz="2800" smtClean="0">
              <a:solidFill>
                <a:srgbClr val="000000"/>
              </a:solidFill>
              <a:latin typeface="Helvetica" charset="0"/>
            </a:endParaRPr>
          </a:p>
        </p:txBody>
      </p:sp>
      <p:sp>
        <p:nvSpPr>
          <p:cNvPr id="11349" name="Text Box 85"/>
          <p:cNvSpPr txBox="1">
            <a:spLocks noChangeArrowheads="1"/>
          </p:cNvSpPr>
          <p:nvPr/>
        </p:nvSpPr>
        <p:spPr bwMode="auto">
          <a:xfrm>
            <a:off x="7772400" y="2251075"/>
            <a:ext cx="7350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A…J</a:t>
            </a:r>
            <a:endParaRPr lang="en-US" altLang="en-US" sz="2800" smtClean="0">
              <a:solidFill>
                <a:srgbClr val="000000"/>
              </a:solidFill>
              <a:latin typeface="Helvetica" charset="0"/>
            </a:endParaRPr>
          </a:p>
        </p:txBody>
      </p:sp>
      <p:grpSp>
        <p:nvGrpSpPr>
          <p:cNvPr id="11350" name="Group 86"/>
          <p:cNvGrpSpPr>
            <a:grpSpLocks/>
          </p:cNvGrpSpPr>
          <p:nvPr/>
        </p:nvGrpSpPr>
        <p:grpSpPr bwMode="auto">
          <a:xfrm>
            <a:off x="2514600" y="1371600"/>
            <a:ext cx="533400" cy="457200"/>
            <a:chOff x="1200" y="3024"/>
            <a:chExt cx="336" cy="288"/>
          </a:xfrm>
        </p:grpSpPr>
        <p:sp>
          <p:nvSpPr>
            <p:cNvPr id="11351" name="Oval 87"/>
            <p:cNvSpPr>
              <a:spLocks noChangeArrowheads="1"/>
            </p:cNvSpPr>
            <p:nvPr/>
          </p:nvSpPr>
          <p:spPr bwMode="auto">
            <a:xfrm>
              <a:off x="1200" y="3024"/>
              <a:ext cx="336" cy="240"/>
            </a:xfrm>
            <a:prstGeom prst="ellipse">
              <a:avLst/>
            </a:prstGeom>
            <a:solidFill>
              <a:srgbClr val="99FFCC"/>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52" name="Text Box 88"/>
            <p:cNvSpPr txBox="1">
              <a:spLocks noChangeArrowheads="1"/>
            </p:cNvSpPr>
            <p:nvPr/>
          </p:nvSpPr>
          <p:spPr bwMode="auto">
            <a:xfrm>
              <a:off x="1248" y="3024"/>
              <a:ext cx="25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N</a:t>
              </a:r>
            </a:p>
          </p:txBody>
        </p:sp>
      </p:grpSp>
      <p:grpSp>
        <p:nvGrpSpPr>
          <p:cNvPr id="11353" name="Group 89"/>
          <p:cNvGrpSpPr>
            <a:grpSpLocks/>
          </p:cNvGrpSpPr>
          <p:nvPr/>
        </p:nvGrpSpPr>
        <p:grpSpPr bwMode="auto">
          <a:xfrm>
            <a:off x="4419600" y="1371600"/>
            <a:ext cx="533400" cy="457200"/>
            <a:chOff x="1200" y="3024"/>
            <a:chExt cx="336" cy="288"/>
          </a:xfrm>
        </p:grpSpPr>
        <p:sp>
          <p:nvSpPr>
            <p:cNvPr id="11354" name="Oval 90"/>
            <p:cNvSpPr>
              <a:spLocks noChangeArrowheads="1"/>
            </p:cNvSpPr>
            <p:nvPr/>
          </p:nvSpPr>
          <p:spPr bwMode="auto">
            <a:xfrm>
              <a:off x="1200" y="3024"/>
              <a:ext cx="336" cy="240"/>
            </a:xfrm>
            <a:prstGeom prst="ellipse">
              <a:avLst/>
            </a:prstGeom>
            <a:solidFill>
              <a:srgbClr val="99FFCC"/>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55" name="Text Box 91"/>
            <p:cNvSpPr txBox="1">
              <a:spLocks noChangeArrowheads="1"/>
            </p:cNvSpPr>
            <p:nvPr/>
          </p:nvSpPr>
          <p:spPr bwMode="auto">
            <a:xfrm>
              <a:off x="1248" y="3024"/>
              <a:ext cx="25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N</a:t>
              </a:r>
            </a:p>
          </p:txBody>
        </p:sp>
      </p:grpSp>
      <p:grpSp>
        <p:nvGrpSpPr>
          <p:cNvPr id="11356" name="Group 92"/>
          <p:cNvGrpSpPr>
            <a:grpSpLocks/>
          </p:cNvGrpSpPr>
          <p:nvPr/>
        </p:nvGrpSpPr>
        <p:grpSpPr bwMode="auto">
          <a:xfrm>
            <a:off x="5867400" y="1371600"/>
            <a:ext cx="533400" cy="457200"/>
            <a:chOff x="1200" y="3024"/>
            <a:chExt cx="336" cy="288"/>
          </a:xfrm>
        </p:grpSpPr>
        <p:sp>
          <p:nvSpPr>
            <p:cNvPr id="11357" name="Oval 93"/>
            <p:cNvSpPr>
              <a:spLocks noChangeArrowheads="1"/>
            </p:cNvSpPr>
            <p:nvPr/>
          </p:nvSpPr>
          <p:spPr bwMode="auto">
            <a:xfrm>
              <a:off x="1200" y="3024"/>
              <a:ext cx="336" cy="240"/>
            </a:xfrm>
            <a:prstGeom prst="ellipse">
              <a:avLst/>
            </a:prstGeom>
            <a:solidFill>
              <a:srgbClr val="99FFCC"/>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58" name="Text Box 94"/>
            <p:cNvSpPr txBox="1">
              <a:spLocks noChangeArrowheads="1"/>
            </p:cNvSpPr>
            <p:nvPr/>
          </p:nvSpPr>
          <p:spPr bwMode="auto">
            <a:xfrm>
              <a:off x="1248" y="3024"/>
              <a:ext cx="25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N</a:t>
              </a:r>
            </a:p>
          </p:txBody>
        </p:sp>
      </p:grpSp>
      <p:sp>
        <p:nvSpPr>
          <p:cNvPr id="11359" name="AutoShape 95"/>
          <p:cNvSpPr>
            <a:spLocks noChangeArrowheads="1"/>
          </p:cNvSpPr>
          <p:nvPr/>
        </p:nvSpPr>
        <p:spPr bwMode="auto">
          <a:xfrm>
            <a:off x="762000" y="4191000"/>
            <a:ext cx="2057400" cy="228600"/>
          </a:xfrm>
          <a:prstGeom prst="leftArrow">
            <a:avLst>
              <a:gd name="adj1" fmla="val 50000"/>
              <a:gd name="adj2" fmla="val 225000"/>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60" name="AutoShape 96"/>
          <p:cNvSpPr>
            <a:spLocks noChangeArrowheads="1"/>
          </p:cNvSpPr>
          <p:nvPr/>
        </p:nvSpPr>
        <p:spPr bwMode="auto">
          <a:xfrm flipH="1">
            <a:off x="4267200" y="4191000"/>
            <a:ext cx="2133600" cy="228600"/>
          </a:xfrm>
          <a:prstGeom prst="leftArrow">
            <a:avLst>
              <a:gd name="adj1" fmla="val 50000"/>
              <a:gd name="adj2" fmla="val 233333"/>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61" name="AutoShape 97"/>
          <p:cNvSpPr>
            <a:spLocks noChangeArrowheads="1"/>
          </p:cNvSpPr>
          <p:nvPr/>
        </p:nvSpPr>
        <p:spPr bwMode="auto">
          <a:xfrm flipH="1">
            <a:off x="6705600" y="4191000"/>
            <a:ext cx="304800" cy="228600"/>
          </a:xfrm>
          <a:prstGeom prst="leftArrow">
            <a:avLst>
              <a:gd name="adj1" fmla="val 50000"/>
              <a:gd name="adj2" fmla="val 33333"/>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62" name="Text Box 98"/>
          <p:cNvSpPr txBox="1">
            <a:spLocks noChangeArrowheads="1"/>
          </p:cNvSpPr>
          <p:nvPr/>
        </p:nvSpPr>
        <p:spPr bwMode="auto">
          <a:xfrm>
            <a:off x="1965325" y="4953000"/>
            <a:ext cx="14224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N protein</a:t>
            </a:r>
          </a:p>
        </p:txBody>
      </p:sp>
      <p:sp>
        <p:nvSpPr>
          <p:cNvPr id="11363" name="Text Box 99"/>
          <p:cNvSpPr txBox="1">
            <a:spLocks noChangeArrowheads="1"/>
          </p:cNvSpPr>
          <p:nvPr/>
        </p:nvSpPr>
        <p:spPr bwMode="auto">
          <a:xfrm>
            <a:off x="4343400" y="4953000"/>
            <a:ext cx="6762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Cro</a:t>
            </a:r>
          </a:p>
        </p:txBody>
      </p:sp>
      <p:sp>
        <p:nvSpPr>
          <p:cNvPr id="11365" name="Line 101"/>
          <p:cNvSpPr>
            <a:spLocks noChangeShapeType="1"/>
          </p:cNvSpPr>
          <p:nvPr/>
        </p:nvSpPr>
        <p:spPr bwMode="auto">
          <a:xfrm>
            <a:off x="4495800" y="36576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66" name="Line 102"/>
          <p:cNvSpPr>
            <a:spLocks noChangeShapeType="1"/>
          </p:cNvSpPr>
          <p:nvPr/>
        </p:nvSpPr>
        <p:spPr bwMode="auto">
          <a:xfrm>
            <a:off x="2590800" y="36576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67" name="Line 103"/>
          <p:cNvSpPr>
            <a:spLocks noChangeShapeType="1"/>
          </p:cNvSpPr>
          <p:nvPr/>
        </p:nvSpPr>
        <p:spPr bwMode="auto">
          <a:xfrm>
            <a:off x="6858000" y="36576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68" name="Line 104"/>
          <p:cNvSpPr>
            <a:spLocks noChangeShapeType="1"/>
          </p:cNvSpPr>
          <p:nvPr/>
        </p:nvSpPr>
        <p:spPr bwMode="auto">
          <a:xfrm>
            <a:off x="4495800" y="44958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69" name="Line 105"/>
          <p:cNvSpPr>
            <a:spLocks noChangeShapeType="1"/>
          </p:cNvSpPr>
          <p:nvPr/>
        </p:nvSpPr>
        <p:spPr bwMode="auto">
          <a:xfrm>
            <a:off x="2590800" y="44958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70" name="Line 106"/>
          <p:cNvSpPr>
            <a:spLocks noChangeShapeType="1"/>
          </p:cNvSpPr>
          <p:nvPr/>
        </p:nvSpPr>
        <p:spPr bwMode="auto">
          <a:xfrm flipH="1">
            <a:off x="4724400" y="1828800"/>
            <a:ext cx="0" cy="76200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71" name="Line 107"/>
          <p:cNvSpPr>
            <a:spLocks noChangeShapeType="1"/>
          </p:cNvSpPr>
          <p:nvPr/>
        </p:nvSpPr>
        <p:spPr bwMode="auto">
          <a:xfrm flipH="1">
            <a:off x="2362200" y="1828800"/>
            <a:ext cx="381000" cy="91440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1372" name="Text Box 108"/>
          <p:cNvSpPr txBox="1">
            <a:spLocks noChangeArrowheads="1"/>
          </p:cNvSpPr>
          <p:nvPr/>
        </p:nvSpPr>
        <p:spPr bwMode="auto">
          <a:xfrm>
            <a:off x="1752600" y="5486400"/>
            <a:ext cx="6572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CIII</a:t>
            </a:r>
          </a:p>
        </p:txBody>
      </p:sp>
      <p:sp>
        <p:nvSpPr>
          <p:cNvPr id="11373" name="Text Box 109"/>
          <p:cNvSpPr txBox="1">
            <a:spLocks noChangeArrowheads="1"/>
          </p:cNvSpPr>
          <p:nvPr/>
        </p:nvSpPr>
        <p:spPr bwMode="auto">
          <a:xfrm>
            <a:off x="533400" y="6019800"/>
            <a:ext cx="3390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Recombination proteins</a:t>
            </a:r>
          </a:p>
        </p:txBody>
      </p:sp>
      <p:sp>
        <p:nvSpPr>
          <p:cNvPr id="11374" name="Text Box 110"/>
          <p:cNvSpPr txBox="1">
            <a:spLocks noChangeArrowheads="1"/>
          </p:cNvSpPr>
          <p:nvPr/>
        </p:nvSpPr>
        <p:spPr bwMode="auto">
          <a:xfrm>
            <a:off x="5029200" y="5486400"/>
            <a:ext cx="5730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CII</a:t>
            </a:r>
          </a:p>
        </p:txBody>
      </p:sp>
      <p:sp>
        <p:nvSpPr>
          <p:cNvPr id="11375" name="Text Box 111"/>
          <p:cNvSpPr txBox="1">
            <a:spLocks noChangeArrowheads="1"/>
          </p:cNvSpPr>
          <p:nvPr/>
        </p:nvSpPr>
        <p:spPr bwMode="auto">
          <a:xfrm>
            <a:off x="5410200" y="6096000"/>
            <a:ext cx="28654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Replication proteins</a:t>
            </a:r>
          </a:p>
        </p:txBody>
      </p:sp>
      <p:sp>
        <p:nvSpPr>
          <p:cNvPr id="11376" name="Text Box 112"/>
          <p:cNvSpPr txBox="1">
            <a:spLocks noChangeArrowheads="1"/>
          </p:cNvSpPr>
          <p:nvPr/>
        </p:nvSpPr>
        <p:spPr bwMode="auto">
          <a:xfrm>
            <a:off x="5943600" y="5486400"/>
            <a:ext cx="14382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Q protein</a:t>
            </a:r>
          </a:p>
        </p:txBody>
      </p:sp>
      <p:sp>
        <p:nvSpPr>
          <p:cNvPr id="11377" name="Line 113"/>
          <p:cNvSpPr>
            <a:spLocks noChangeShapeType="1"/>
          </p:cNvSpPr>
          <p:nvPr/>
        </p:nvSpPr>
        <p:spPr bwMode="auto">
          <a:xfrm flipH="1">
            <a:off x="6019800" y="1828800"/>
            <a:ext cx="76200" cy="91440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Tree>
    <p:extLst>
      <p:ext uri="{BB962C8B-B14F-4D97-AF65-F5344CB8AC3E}">
        <p14:creationId xmlns:p14="http://schemas.microsoft.com/office/powerpoint/2010/main" xmlns="" val="4090178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5715000"/>
          </a:xfrm>
        </p:spPr>
        <p:txBody>
          <a:bodyPr>
            <a:normAutofit/>
          </a:bodyPr>
          <a:lstStyle/>
          <a:p>
            <a:pPr marL="0" indent="0">
              <a:buNone/>
            </a:pPr>
            <a:r>
              <a:rPr lang="en-US" sz="2400" dirty="0">
                <a:latin typeface="Times New Roman" pitchFamily="18" charset="0"/>
                <a:cs typeface="Times New Roman" pitchFamily="18" charset="0"/>
              </a:rPr>
              <a:t>The regulators have opposing functions</a:t>
            </a:r>
            <a:r>
              <a:rPr lang="en-US" sz="2400" dirty="0" smtClean="0">
                <a:latin typeface="Times New Roman" pitchFamily="18" charset="0"/>
                <a:cs typeface="Times New Roman" pitchFamily="18" charset="0"/>
              </a:rPr>
              <a:t>:</a:t>
            </a:r>
          </a:p>
          <a:p>
            <a:pPr marL="0" indent="0">
              <a:buNone/>
            </a:pP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The cll-clll pair of regulators is needed to establish the synthesis of repressor.</a:t>
            </a:r>
          </a:p>
          <a:p>
            <a:r>
              <a:rPr lang="en-US" sz="2400" dirty="0">
                <a:latin typeface="Times New Roman" pitchFamily="18" charset="0"/>
                <a:cs typeface="Times New Roman" pitchFamily="18" charset="0"/>
              </a:rPr>
              <a:t>The Q regulator is an antitermination factor that allows host RNA polymerase to transcribe the late genes. </a:t>
            </a: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marL="0" indent="0">
              <a:spcBef>
                <a:spcPts val="0"/>
              </a:spcBef>
              <a:buClrTx/>
              <a:buSzTx/>
              <a:buNone/>
            </a:pPr>
            <a:r>
              <a:rPr lang="en-US" sz="2400" dirty="0">
                <a:solidFill>
                  <a:prstClr val="white"/>
                </a:solidFill>
                <a:latin typeface="Times New Roman" pitchFamily="18" charset="0"/>
                <a:cs typeface="Times New Roman" pitchFamily="18" charset="0"/>
              </a:rPr>
              <a:t>The lytic cycle depends on  </a:t>
            </a:r>
            <a:r>
              <a:rPr lang="en-US" sz="2400" dirty="0" smtClean="0">
                <a:solidFill>
                  <a:srgbClr val="7030A0"/>
                </a:solidFill>
                <a:latin typeface="Times New Roman" pitchFamily="18" charset="0"/>
                <a:cs typeface="Times New Roman" pitchFamily="18" charset="0"/>
              </a:rPr>
              <a:t>antitermination</a:t>
            </a:r>
          </a:p>
          <a:p>
            <a:pPr marL="0" indent="0">
              <a:spcBef>
                <a:spcPts val="0"/>
              </a:spcBef>
              <a:buClrTx/>
              <a:buSzTx/>
              <a:buNone/>
            </a:pPr>
            <a:endParaRPr lang="en-US" sz="2400" dirty="0" smtClean="0">
              <a:solidFill>
                <a:prstClr val="white"/>
              </a:solidFill>
              <a:latin typeface="Times New Roman" pitchFamily="18" charset="0"/>
              <a:cs typeface="Times New Roman" pitchFamily="18" charset="0"/>
            </a:endParaRPr>
          </a:p>
          <a:p>
            <a:pPr marL="342900" indent="-342900">
              <a:spcBef>
                <a:spcPts val="0"/>
              </a:spcBef>
              <a:buClrTx/>
              <a:buSzTx/>
            </a:pPr>
            <a:r>
              <a:rPr lang="en-US" sz="2400" dirty="0" smtClean="0">
                <a:solidFill>
                  <a:prstClr val="white"/>
                </a:solidFill>
                <a:latin typeface="Times New Roman" pitchFamily="18" charset="0"/>
                <a:cs typeface="Times New Roman" pitchFamily="18" charset="0"/>
              </a:rPr>
              <a:t>N </a:t>
            </a:r>
            <a:r>
              <a:rPr lang="en-US" sz="2400" dirty="0">
                <a:solidFill>
                  <a:prstClr val="white"/>
                </a:solidFill>
                <a:latin typeface="Times New Roman" pitchFamily="18" charset="0"/>
                <a:cs typeface="Times New Roman" pitchFamily="18" charset="0"/>
              </a:rPr>
              <a:t>is an </a:t>
            </a:r>
            <a:r>
              <a:rPr lang="en-US" sz="2400" dirty="0" smtClean="0">
                <a:solidFill>
                  <a:prstClr val="white"/>
                </a:solidFill>
                <a:latin typeface="Times New Roman" pitchFamily="18" charset="0"/>
                <a:cs typeface="Times New Roman" pitchFamily="18" charset="0"/>
              </a:rPr>
              <a:t>antitermination </a:t>
            </a:r>
            <a:r>
              <a:rPr lang="en-US" sz="2400" dirty="0">
                <a:solidFill>
                  <a:prstClr val="white"/>
                </a:solidFill>
                <a:latin typeface="Times New Roman" pitchFamily="18" charset="0"/>
                <a:cs typeface="Times New Roman" pitchFamily="18" charset="0"/>
              </a:rPr>
              <a:t>factor that allows RNA </a:t>
            </a:r>
            <a:r>
              <a:rPr lang="en-US" sz="2400" dirty="0" smtClean="0">
                <a:solidFill>
                  <a:prstClr val="white"/>
                </a:solidFill>
                <a:latin typeface="Times New Roman" pitchFamily="18" charset="0"/>
                <a:cs typeface="Times New Roman" pitchFamily="18" charset="0"/>
              </a:rPr>
              <a:t>polymerase </a:t>
            </a:r>
            <a:r>
              <a:rPr lang="en-US" sz="2400" dirty="0">
                <a:solidFill>
                  <a:prstClr val="white"/>
                </a:solidFill>
                <a:latin typeface="Times New Roman" pitchFamily="18" charset="0"/>
                <a:cs typeface="Times New Roman" pitchFamily="18" charset="0"/>
              </a:rPr>
              <a:t>to continue </a:t>
            </a:r>
            <a:r>
              <a:rPr lang="en-US" sz="2400" dirty="0" smtClean="0">
                <a:solidFill>
                  <a:prstClr val="white"/>
                </a:solidFill>
                <a:latin typeface="Times New Roman" pitchFamily="18" charset="0"/>
                <a:cs typeface="Times New Roman" pitchFamily="18" charset="0"/>
              </a:rPr>
              <a:t>transcription </a:t>
            </a:r>
            <a:r>
              <a:rPr lang="en-US" sz="2400" dirty="0">
                <a:solidFill>
                  <a:prstClr val="white"/>
                </a:solidFill>
                <a:latin typeface="Times New Roman" pitchFamily="18" charset="0"/>
                <a:cs typeface="Times New Roman" pitchFamily="18" charset="0"/>
              </a:rPr>
              <a:t>of the two </a:t>
            </a:r>
            <a:r>
              <a:rPr lang="en-US" sz="2400" dirty="0" smtClean="0">
                <a:solidFill>
                  <a:prstClr val="white"/>
                </a:solidFill>
                <a:latin typeface="Times New Roman" pitchFamily="18" charset="0"/>
                <a:cs typeface="Times New Roman" pitchFamily="18" charset="0"/>
              </a:rPr>
              <a:t>immediate </a:t>
            </a:r>
            <a:r>
              <a:rPr lang="en-US" sz="2400" dirty="0">
                <a:solidFill>
                  <a:prstClr val="white"/>
                </a:solidFill>
                <a:latin typeface="Times New Roman" pitchFamily="18" charset="0"/>
                <a:cs typeface="Times New Roman" pitchFamily="18" charset="0"/>
              </a:rPr>
              <a:t>early genes.</a:t>
            </a:r>
          </a:p>
          <a:p>
            <a:pPr marL="342900" indent="-342900">
              <a:spcBef>
                <a:spcPts val="0"/>
              </a:spcBef>
              <a:buClrTx/>
              <a:buSzTx/>
            </a:pPr>
            <a:r>
              <a:rPr lang="en-US" sz="2400" dirty="0">
                <a:solidFill>
                  <a:prstClr val="white"/>
                </a:solidFill>
                <a:latin typeface="Times New Roman" pitchFamily="18" charset="0"/>
                <a:cs typeface="Times New Roman" pitchFamily="18" charset="0"/>
              </a:rPr>
              <a:t> Q is the product of a </a:t>
            </a:r>
            <a:r>
              <a:rPr lang="en-US" sz="2400" dirty="0" smtClean="0">
                <a:solidFill>
                  <a:prstClr val="white"/>
                </a:solidFill>
                <a:latin typeface="Times New Roman" pitchFamily="18" charset="0"/>
                <a:cs typeface="Times New Roman" pitchFamily="18" charset="0"/>
              </a:rPr>
              <a:t>delayed </a:t>
            </a:r>
            <a:r>
              <a:rPr lang="en-US" sz="2400" dirty="0">
                <a:solidFill>
                  <a:prstClr val="white"/>
                </a:solidFill>
                <a:latin typeface="Times New Roman" pitchFamily="18" charset="0"/>
                <a:cs typeface="Times New Roman" pitchFamily="18" charset="0"/>
              </a:rPr>
              <a:t>early gene and is </a:t>
            </a:r>
            <a:r>
              <a:rPr lang="en-US" sz="2400" dirty="0" smtClean="0">
                <a:solidFill>
                  <a:prstClr val="white"/>
                </a:solidFill>
                <a:latin typeface="Times New Roman" pitchFamily="18" charset="0"/>
                <a:cs typeface="Times New Roman" pitchFamily="18" charset="0"/>
              </a:rPr>
              <a:t>an antiterminator </a:t>
            </a:r>
            <a:r>
              <a:rPr lang="en-US" sz="2400" dirty="0">
                <a:solidFill>
                  <a:prstClr val="white"/>
                </a:solidFill>
                <a:latin typeface="Times New Roman" pitchFamily="18" charset="0"/>
                <a:cs typeface="Times New Roman" pitchFamily="18" charset="0"/>
              </a:rPr>
              <a:t>that allows </a:t>
            </a:r>
            <a:r>
              <a:rPr lang="en-US" sz="2400" dirty="0" smtClean="0">
                <a:solidFill>
                  <a:prstClr val="white"/>
                </a:solidFill>
                <a:latin typeface="Times New Roman" pitchFamily="18" charset="0"/>
                <a:cs typeface="Times New Roman" pitchFamily="18" charset="0"/>
              </a:rPr>
              <a:t>RNA </a:t>
            </a:r>
            <a:r>
              <a:rPr lang="en-US" sz="2400" dirty="0">
                <a:solidFill>
                  <a:prstClr val="white"/>
                </a:solidFill>
                <a:latin typeface="Times New Roman" pitchFamily="18" charset="0"/>
                <a:cs typeface="Times New Roman" pitchFamily="18" charset="0"/>
              </a:rPr>
              <a:t>polymerase </a:t>
            </a:r>
            <a:r>
              <a:rPr lang="en-US" sz="2400" dirty="0" smtClean="0">
                <a:solidFill>
                  <a:prstClr val="white"/>
                </a:solidFill>
                <a:latin typeface="Times New Roman" pitchFamily="18" charset="0"/>
                <a:cs typeface="Times New Roman" pitchFamily="18" charset="0"/>
              </a:rPr>
              <a:t>to </a:t>
            </a:r>
            <a:r>
              <a:rPr lang="en-US" sz="2400" dirty="0">
                <a:solidFill>
                  <a:prstClr val="white"/>
                </a:solidFill>
                <a:latin typeface="Times New Roman" pitchFamily="18" charset="0"/>
                <a:cs typeface="Times New Roman" pitchFamily="18" charset="0"/>
              </a:rPr>
              <a:t>transcribe the late genes</a:t>
            </a:r>
          </a:p>
          <a:p>
            <a:endParaRPr lang="en-US" sz="2400" dirty="0" smtClean="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a:p>
            <a:pPr marL="0" indent="0">
              <a:buNone/>
            </a:pPr>
            <a:endParaRPr lang="en-US" dirty="0"/>
          </a:p>
          <a:p>
            <a:pPr marL="0" indent="0">
              <a:buNone/>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638800"/>
          </a:xfrm>
        </p:spPr>
        <p:txBody>
          <a:bodyPr/>
          <a:lstStyle/>
          <a:p>
            <a:pPr marL="137160" indent="0">
              <a:buNone/>
            </a:pPr>
            <a:r>
              <a:rPr lang="en-US" sz="3200" dirty="0" smtClean="0">
                <a:solidFill>
                  <a:srgbClr val="0070C0"/>
                </a:solidFill>
                <a:latin typeface="Times New Roman" pitchFamily="18" charset="0"/>
                <a:cs typeface="Times New Roman" pitchFamily="18" charset="0"/>
              </a:rPr>
              <a:t>                            Proteins</a:t>
            </a:r>
          </a:p>
          <a:p>
            <a:pPr marL="137160" indent="0">
              <a:buNone/>
            </a:pPr>
            <a:r>
              <a:rPr lang="en-US" dirty="0" smtClean="0">
                <a:solidFill>
                  <a:srgbClr val="FFFF00"/>
                </a:solidFill>
                <a:latin typeface="Times New Roman" pitchFamily="18" charset="0"/>
                <a:cs typeface="Times New Roman" pitchFamily="18" charset="0"/>
              </a:rPr>
              <a:t>Lysogenic                                 Lytic cycle</a:t>
            </a:r>
          </a:p>
          <a:p>
            <a:pPr marL="137160" indent="0">
              <a:buNone/>
            </a:pPr>
            <a:endParaRPr lang="en-US" dirty="0" smtClean="0">
              <a:solidFill>
                <a:srgbClr val="FFFF00"/>
              </a:solidFill>
              <a:latin typeface="Times New Roman" pitchFamily="18" charset="0"/>
              <a:cs typeface="Times New Roman" pitchFamily="18" charset="0"/>
            </a:endParaRPr>
          </a:p>
          <a:p>
            <a:pPr marL="137160" indent="0">
              <a:buNone/>
            </a:pPr>
            <a:r>
              <a:rPr lang="en-US" dirty="0" smtClean="0">
                <a:solidFill>
                  <a:srgbClr val="00B050"/>
                </a:solidFill>
                <a:latin typeface="Times New Roman" pitchFamily="18" charset="0"/>
                <a:cs typeface="Times New Roman" pitchFamily="18" charset="0"/>
              </a:rPr>
              <a:t>C I</a:t>
            </a:r>
            <a:r>
              <a:rPr lang="en-US" dirty="0" smtClean="0">
                <a:latin typeface="Times New Roman" pitchFamily="18" charset="0"/>
                <a:cs typeface="Times New Roman" pitchFamily="18" charset="0"/>
              </a:rPr>
              <a:t> is a lysogenic                 </a:t>
            </a:r>
            <a:r>
              <a:rPr lang="en-US" dirty="0" smtClean="0">
                <a:solidFill>
                  <a:srgbClr val="FFC000"/>
                </a:solidFill>
                <a:latin typeface="Times New Roman" pitchFamily="18" charset="0"/>
                <a:cs typeface="Times New Roman" pitchFamily="18" charset="0"/>
              </a:rPr>
              <a:t>Cro</a:t>
            </a:r>
            <a:r>
              <a:rPr lang="en-US" dirty="0" smtClean="0">
                <a:latin typeface="Times New Roman" pitchFamily="18" charset="0"/>
                <a:cs typeface="Times New Roman" pitchFamily="18" charset="0"/>
              </a:rPr>
              <a:t> turns off repressor</a:t>
            </a:r>
          </a:p>
          <a:p>
            <a:pPr marL="137160" indent="0">
              <a:buNone/>
            </a:pPr>
            <a:r>
              <a:rPr lang="en-US" dirty="0" smtClean="0">
                <a:latin typeface="Times New Roman" pitchFamily="18" charset="0"/>
                <a:cs typeface="Times New Roman" pitchFamily="18" charset="0"/>
              </a:rPr>
              <a:t>    Repressor</a:t>
            </a:r>
          </a:p>
          <a:p>
            <a:pPr marL="137160" indent="0">
              <a:buNone/>
            </a:pPr>
            <a:r>
              <a:rPr lang="en-US" dirty="0" smtClean="0">
                <a:solidFill>
                  <a:srgbClr val="00B050"/>
                </a:solidFill>
                <a:latin typeface="Times New Roman" pitchFamily="18" charset="0"/>
                <a:cs typeface="Times New Roman" pitchFamily="18" charset="0"/>
              </a:rPr>
              <a:t>C II </a:t>
            </a:r>
            <a:r>
              <a:rPr lang="en-US" dirty="0" smtClean="0">
                <a:latin typeface="Times New Roman" pitchFamily="18" charset="0"/>
                <a:cs typeface="Times New Roman" pitchFamily="18" charset="0"/>
              </a:rPr>
              <a:t>turns on repressor        </a:t>
            </a:r>
            <a:r>
              <a:rPr lang="en-US" dirty="0" smtClean="0">
                <a:solidFill>
                  <a:srgbClr val="FFC000"/>
                </a:solidFill>
                <a:latin typeface="Times New Roman" pitchFamily="18" charset="0"/>
                <a:cs typeface="Times New Roman" pitchFamily="18" charset="0"/>
              </a:rPr>
              <a:t>Q </a:t>
            </a:r>
            <a:r>
              <a:rPr lang="en-US" dirty="0" smtClean="0">
                <a:latin typeface="Times New Roman" pitchFamily="18" charset="0"/>
                <a:cs typeface="Times New Roman" pitchFamily="18" charset="0"/>
              </a:rPr>
              <a:t>turns on late</a:t>
            </a:r>
          </a:p>
          <a:p>
            <a:pPr marL="137160" indent="0">
              <a:buNone/>
            </a:pPr>
            <a:r>
              <a:rPr lang="en-US" dirty="0" smtClean="0">
                <a:solidFill>
                  <a:srgbClr val="00B050"/>
                </a:solidFill>
                <a:latin typeface="Times New Roman" pitchFamily="18" charset="0"/>
                <a:cs typeface="Times New Roman" pitchFamily="18" charset="0"/>
              </a:rPr>
              <a:t>C III </a:t>
            </a:r>
            <a:r>
              <a:rPr lang="en-US" dirty="0" smtClean="0">
                <a:latin typeface="Times New Roman" pitchFamily="18" charset="0"/>
                <a:cs typeface="Times New Roman" pitchFamily="18" charset="0"/>
              </a:rPr>
              <a:t>maintains C II</a:t>
            </a:r>
          </a:p>
          <a:p>
            <a:pPr marL="13716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marL="137160" indent="0">
              <a:buNone/>
            </a:pPr>
            <a:r>
              <a:rPr lang="en-US" dirty="0">
                <a:solidFill>
                  <a:srgbClr val="002060"/>
                </a:solidFill>
                <a:latin typeface="Times New Roman" pitchFamily="18" charset="0"/>
                <a:cs typeface="Times New Roman" pitchFamily="18" charset="0"/>
              </a:rPr>
              <a:t> </a:t>
            </a:r>
            <a:r>
              <a:rPr lang="en-US" dirty="0" smtClean="0">
                <a:solidFill>
                  <a:srgbClr val="002060"/>
                </a:solidFill>
                <a:latin typeface="Times New Roman" pitchFamily="18" charset="0"/>
                <a:cs typeface="Times New Roman" pitchFamily="18" charset="0"/>
              </a:rPr>
              <a:t>                        N</a:t>
            </a:r>
            <a:r>
              <a:rPr lang="en-US" dirty="0" smtClean="0">
                <a:latin typeface="Times New Roman" pitchFamily="18" charset="0"/>
                <a:cs typeface="Times New Roman" pitchFamily="18" charset="0"/>
              </a:rPr>
              <a:t> turns on delayed early genes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1563586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609600" y="115888"/>
            <a:ext cx="7924800" cy="11430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Lytic cascade: Cro turns off </a:t>
            </a:r>
            <a:r>
              <a:rPr lang="en-US" altLang="en-US" sz="3200" i="1" smtClean="0">
                <a:solidFill>
                  <a:srgbClr val="000000"/>
                </a:solidFill>
              </a:rPr>
              <a:t>cI</a:t>
            </a:r>
            <a:r>
              <a:rPr lang="en-US" altLang="en-US" sz="3200" smtClean="0">
                <a:solidFill>
                  <a:srgbClr val="000000"/>
                </a:solidFill>
              </a:rPr>
              <a:t>, Q protein action leads to late gene expression</a:t>
            </a:r>
          </a:p>
        </p:txBody>
      </p:sp>
      <p:grpSp>
        <p:nvGrpSpPr>
          <p:cNvPr id="12293" name="Group 5"/>
          <p:cNvGrpSpPr>
            <a:grpSpLocks/>
          </p:cNvGrpSpPr>
          <p:nvPr/>
        </p:nvGrpSpPr>
        <p:grpSpPr bwMode="auto">
          <a:xfrm>
            <a:off x="381000" y="2133600"/>
            <a:ext cx="8153400" cy="2301875"/>
            <a:chOff x="336" y="1555"/>
            <a:chExt cx="5136" cy="1450"/>
          </a:xfrm>
        </p:grpSpPr>
        <p:sp>
          <p:nvSpPr>
            <p:cNvPr id="12294" name="Text Box 6"/>
            <p:cNvSpPr txBox="1">
              <a:spLocks noChangeArrowheads="1"/>
            </p:cNvSpPr>
            <p:nvPr/>
          </p:nvSpPr>
          <p:spPr bwMode="auto">
            <a:xfrm>
              <a:off x="2208" y="2717"/>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2295" name="Rectangle 7"/>
            <p:cNvSpPr>
              <a:spLocks noChangeArrowheads="1"/>
            </p:cNvSpPr>
            <p:nvPr/>
          </p:nvSpPr>
          <p:spPr bwMode="auto">
            <a:xfrm>
              <a:off x="1248" y="1613"/>
              <a:ext cx="201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296" name="Rectangle 8"/>
            <p:cNvSpPr>
              <a:spLocks noChangeArrowheads="1"/>
            </p:cNvSpPr>
            <p:nvPr/>
          </p:nvSpPr>
          <p:spPr bwMode="auto">
            <a:xfrm>
              <a:off x="3264" y="1613"/>
              <a:ext cx="432" cy="480"/>
            </a:xfrm>
            <a:prstGeom prst="rect">
              <a:avLst/>
            </a:prstGeom>
            <a:solidFill>
              <a:srgbClr val="99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297" name="Rectangle 9"/>
            <p:cNvSpPr>
              <a:spLocks noChangeArrowheads="1"/>
            </p:cNvSpPr>
            <p:nvPr/>
          </p:nvSpPr>
          <p:spPr bwMode="auto">
            <a:xfrm>
              <a:off x="3696" y="1613"/>
              <a:ext cx="57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298" name="Rectangle 10"/>
            <p:cNvSpPr>
              <a:spLocks noChangeArrowheads="1"/>
            </p:cNvSpPr>
            <p:nvPr/>
          </p:nvSpPr>
          <p:spPr bwMode="auto">
            <a:xfrm>
              <a:off x="4272" y="1613"/>
              <a:ext cx="336" cy="480"/>
            </a:xfrm>
            <a:prstGeom prst="rect">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299" name="Rectangle 11"/>
            <p:cNvSpPr>
              <a:spLocks noChangeArrowheads="1"/>
            </p:cNvSpPr>
            <p:nvPr/>
          </p:nvSpPr>
          <p:spPr bwMode="auto">
            <a:xfrm>
              <a:off x="4608" y="1613"/>
              <a:ext cx="720" cy="48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00" name="Rectangle 12"/>
            <p:cNvSpPr>
              <a:spLocks noChangeArrowheads="1"/>
            </p:cNvSpPr>
            <p:nvPr/>
          </p:nvSpPr>
          <p:spPr bwMode="auto">
            <a:xfrm>
              <a:off x="336" y="1613"/>
              <a:ext cx="912" cy="48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2301" name="Group 13"/>
            <p:cNvGrpSpPr>
              <a:grpSpLocks/>
            </p:cNvGrpSpPr>
            <p:nvPr/>
          </p:nvGrpSpPr>
          <p:grpSpPr bwMode="auto">
            <a:xfrm>
              <a:off x="432" y="2285"/>
              <a:ext cx="5040" cy="65"/>
              <a:chOff x="432" y="2256"/>
              <a:chExt cx="5040" cy="65"/>
            </a:xfrm>
          </p:grpSpPr>
          <p:sp>
            <p:nvSpPr>
              <p:cNvPr id="12302" name="Line 14"/>
              <p:cNvSpPr>
                <a:spLocks noChangeShapeType="1"/>
              </p:cNvSpPr>
              <p:nvPr/>
            </p:nvSpPr>
            <p:spPr bwMode="auto">
              <a:xfrm>
                <a:off x="432" y="2256"/>
                <a:ext cx="504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03" name="Line 15"/>
              <p:cNvSpPr>
                <a:spLocks noChangeShapeType="1"/>
              </p:cNvSpPr>
              <p:nvPr/>
            </p:nvSpPr>
            <p:spPr bwMode="auto">
              <a:xfrm flipH="1">
                <a:off x="432" y="2321"/>
                <a:ext cx="4992"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2304" name="AutoShape 16"/>
            <p:cNvSpPr>
              <a:spLocks noChangeArrowheads="1"/>
            </p:cNvSpPr>
            <p:nvPr/>
          </p:nvSpPr>
          <p:spPr bwMode="auto">
            <a:xfrm rot="5400000">
              <a:off x="247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05" name="AutoShape 17"/>
            <p:cNvSpPr>
              <a:spLocks noChangeArrowheads="1"/>
            </p:cNvSpPr>
            <p:nvPr/>
          </p:nvSpPr>
          <p:spPr bwMode="auto">
            <a:xfrm rot="5400000">
              <a:off x="4008"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06" name="AutoShape 18"/>
            <p:cNvSpPr>
              <a:spLocks noChangeArrowheads="1"/>
            </p:cNvSpPr>
            <p:nvPr/>
          </p:nvSpPr>
          <p:spPr bwMode="auto">
            <a:xfrm rot="-5400000">
              <a:off x="1560"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07" name="AutoShape 19"/>
            <p:cNvSpPr>
              <a:spLocks noChangeArrowheads="1"/>
            </p:cNvSpPr>
            <p:nvPr/>
          </p:nvSpPr>
          <p:spPr bwMode="auto">
            <a:xfrm rot="-5400000">
              <a:off x="2136"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08" name="AutoShape 20"/>
            <p:cNvSpPr>
              <a:spLocks noChangeArrowheads="1"/>
            </p:cNvSpPr>
            <p:nvPr/>
          </p:nvSpPr>
          <p:spPr bwMode="auto">
            <a:xfrm rot="-5400000">
              <a:off x="744"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09" name="AutoShape 21"/>
            <p:cNvSpPr>
              <a:spLocks noChangeArrowheads="1"/>
            </p:cNvSpPr>
            <p:nvPr/>
          </p:nvSpPr>
          <p:spPr bwMode="auto">
            <a:xfrm rot="-5400000">
              <a:off x="295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10" name="Rectangle 22"/>
            <p:cNvSpPr>
              <a:spLocks noChangeArrowheads="1"/>
            </p:cNvSpPr>
            <p:nvPr/>
          </p:nvSpPr>
          <p:spPr bwMode="auto">
            <a:xfrm>
              <a:off x="2832" y="2141"/>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11" name="Rectangle 23"/>
            <p:cNvSpPr>
              <a:spLocks noChangeArrowheads="1"/>
            </p:cNvSpPr>
            <p:nvPr/>
          </p:nvSpPr>
          <p:spPr bwMode="auto">
            <a:xfrm>
              <a:off x="1344"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12" name="Rectangle 24"/>
            <p:cNvSpPr>
              <a:spLocks noChangeArrowheads="1"/>
            </p:cNvSpPr>
            <p:nvPr/>
          </p:nvSpPr>
          <p:spPr bwMode="auto">
            <a:xfrm>
              <a:off x="364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13" name="Rectangle 25"/>
            <p:cNvSpPr>
              <a:spLocks noChangeArrowheads="1"/>
            </p:cNvSpPr>
            <p:nvPr/>
          </p:nvSpPr>
          <p:spPr bwMode="auto">
            <a:xfrm>
              <a:off x="388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14" name="Rectangle 26"/>
            <p:cNvSpPr>
              <a:spLocks noChangeArrowheads="1"/>
            </p:cNvSpPr>
            <p:nvPr/>
          </p:nvSpPr>
          <p:spPr bwMode="auto">
            <a:xfrm>
              <a:off x="4272"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15" name="Text Box 27"/>
            <p:cNvSpPr txBox="1">
              <a:spLocks noChangeArrowheads="1"/>
            </p:cNvSpPr>
            <p:nvPr/>
          </p:nvSpPr>
          <p:spPr bwMode="auto">
            <a:xfrm>
              <a:off x="624" y="2429"/>
              <a:ext cx="43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sp>
          <p:nvSpPr>
            <p:cNvPr id="12316" name="Text Box 28"/>
            <p:cNvSpPr txBox="1">
              <a:spLocks noChangeArrowheads="1"/>
            </p:cNvSpPr>
            <p:nvPr/>
          </p:nvSpPr>
          <p:spPr bwMode="auto">
            <a:xfrm>
              <a:off x="1776" y="2429"/>
              <a:ext cx="34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2317" name="Text Box 29"/>
            <p:cNvSpPr txBox="1">
              <a:spLocks noChangeArrowheads="1"/>
            </p:cNvSpPr>
            <p:nvPr/>
          </p:nvSpPr>
          <p:spPr bwMode="auto">
            <a:xfrm>
              <a:off x="1536" y="2429"/>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2318" name="Text Box 30"/>
            <p:cNvSpPr txBox="1">
              <a:spLocks noChangeArrowheads="1"/>
            </p:cNvSpPr>
            <p:nvPr/>
          </p:nvSpPr>
          <p:spPr bwMode="auto">
            <a:xfrm>
              <a:off x="2064" y="2429"/>
              <a:ext cx="4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a:t>
              </a:r>
            </a:p>
          </p:txBody>
        </p:sp>
        <p:sp>
          <p:nvSpPr>
            <p:cNvPr id="12319" name="Text Box 31"/>
            <p:cNvSpPr txBox="1">
              <a:spLocks noChangeArrowheads="1"/>
            </p:cNvSpPr>
            <p:nvPr/>
          </p:nvSpPr>
          <p:spPr bwMode="auto">
            <a:xfrm>
              <a:off x="2448" y="2429"/>
              <a:ext cx="38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2320" name="Text Box 32"/>
            <p:cNvSpPr txBox="1">
              <a:spLocks noChangeArrowheads="1"/>
            </p:cNvSpPr>
            <p:nvPr/>
          </p:nvSpPr>
          <p:spPr bwMode="auto">
            <a:xfrm>
              <a:off x="3024" y="2429"/>
              <a:ext cx="47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a:t>
              </a:r>
            </a:p>
          </p:txBody>
        </p:sp>
        <p:sp>
          <p:nvSpPr>
            <p:cNvPr id="12321" name="Text Box 33"/>
            <p:cNvSpPr txBox="1">
              <a:spLocks noChangeArrowheads="1"/>
            </p:cNvSpPr>
            <p:nvPr/>
          </p:nvSpPr>
          <p:spPr bwMode="auto">
            <a:xfrm>
              <a:off x="3984" y="2429"/>
              <a:ext cx="37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sp>
          <p:nvSpPr>
            <p:cNvPr id="12322" name="Text Box 34"/>
            <p:cNvSpPr txBox="1">
              <a:spLocks noChangeArrowheads="1"/>
            </p:cNvSpPr>
            <p:nvPr/>
          </p:nvSpPr>
          <p:spPr bwMode="auto">
            <a:xfrm>
              <a:off x="3744" y="2621"/>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R3</a:t>
              </a:r>
              <a:r>
                <a:rPr lang="en-US" altLang="en-US" sz="2400" smtClean="0">
                  <a:solidFill>
                    <a:srgbClr val="000000"/>
                  </a:solidFill>
                  <a:latin typeface="Helvetica" charset="0"/>
                </a:rPr>
                <a:t> </a:t>
              </a:r>
            </a:p>
          </p:txBody>
        </p:sp>
        <p:sp>
          <p:nvSpPr>
            <p:cNvPr id="12323" name="Text Box 35"/>
            <p:cNvSpPr txBox="1">
              <a:spLocks noChangeArrowheads="1"/>
            </p:cNvSpPr>
            <p:nvPr/>
          </p:nvSpPr>
          <p:spPr bwMode="auto">
            <a:xfrm>
              <a:off x="1104" y="2429"/>
              <a:ext cx="36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L1</a:t>
              </a:r>
              <a:r>
                <a:rPr lang="en-US" altLang="en-US" sz="2400" smtClean="0">
                  <a:solidFill>
                    <a:srgbClr val="000000"/>
                  </a:solidFill>
                  <a:latin typeface="Helvetica" charset="0"/>
                </a:rPr>
                <a:t> </a:t>
              </a:r>
            </a:p>
          </p:txBody>
        </p:sp>
        <p:grpSp>
          <p:nvGrpSpPr>
            <p:cNvPr id="12324" name="Group 36"/>
            <p:cNvGrpSpPr>
              <a:grpSpLocks/>
            </p:cNvGrpSpPr>
            <p:nvPr/>
          </p:nvGrpSpPr>
          <p:grpSpPr bwMode="auto">
            <a:xfrm>
              <a:off x="1732" y="2257"/>
              <a:ext cx="192" cy="120"/>
              <a:chOff x="1920" y="3888"/>
              <a:chExt cx="144" cy="48"/>
            </a:xfrm>
          </p:grpSpPr>
          <p:sp>
            <p:nvSpPr>
              <p:cNvPr id="12325" name="Oval 37"/>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26" name="Oval 38"/>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27" name="Oval 39"/>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2328" name="Text Box 40"/>
            <p:cNvSpPr txBox="1">
              <a:spLocks noChangeArrowheads="1"/>
            </p:cNvSpPr>
            <p:nvPr/>
          </p:nvSpPr>
          <p:spPr bwMode="auto">
            <a:xfrm>
              <a:off x="2784"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t>
              </a:r>
            </a:p>
          </p:txBody>
        </p:sp>
        <p:sp>
          <p:nvSpPr>
            <p:cNvPr id="12329" name="Text Box 41"/>
            <p:cNvSpPr txBox="1">
              <a:spLocks noChangeArrowheads="1"/>
            </p:cNvSpPr>
            <p:nvPr/>
          </p:nvSpPr>
          <p:spPr bwMode="auto">
            <a:xfrm>
              <a:off x="3552"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
          <p:nvSpPr>
            <p:cNvPr id="12330" name="Text Box 42"/>
            <p:cNvSpPr txBox="1">
              <a:spLocks noChangeArrowheads="1"/>
            </p:cNvSpPr>
            <p:nvPr/>
          </p:nvSpPr>
          <p:spPr bwMode="auto">
            <a:xfrm>
              <a:off x="4320" y="2429"/>
              <a:ext cx="37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6S</a:t>
              </a:r>
              <a:r>
                <a:rPr lang="en-US" altLang="en-US" sz="2400" smtClean="0">
                  <a:solidFill>
                    <a:srgbClr val="000000"/>
                  </a:solidFill>
                  <a:latin typeface="Helvetica" charset="0"/>
                </a:rPr>
                <a:t> </a:t>
              </a:r>
            </a:p>
          </p:txBody>
        </p:sp>
        <p:grpSp>
          <p:nvGrpSpPr>
            <p:cNvPr id="12331" name="Group 43"/>
            <p:cNvGrpSpPr>
              <a:grpSpLocks/>
            </p:cNvGrpSpPr>
            <p:nvPr/>
          </p:nvGrpSpPr>
          <p:grpSpPr bwMode="auto">
            <a:xfrm>
              <a:off x="2272" y="2261"/>
              <a:ext cx="192" cy="120"/>
              <a:chOff x="1920" y="3888"/>
              <a:chExt cx="144" cy="48"/>
            </a:xfrm>
          </p:grpSpPr>
          <p:sp>
            <p:nvSpPr>
              <p:cNvPr id="12332" name="Oval 44"/>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33" name="Oval 45"/>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34" name="Oval 46"/>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2335" name="Oval 47"/>
            <p:cNvSpPr>
              <a:spLocks noChangeArrowheads="1"/>
            </p:cNvSpPr>
            <p:nvPr/>
          </p:nvSpPr>
          <p:spPr bwMode="auto">
            <a:xfrm>
              <a:off x="3360" y="2285"/>
              <a:ext cx="144" cy="96"/>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36" name="Text Box 48"/>
            <p:cNvSpPr txBox="1">
              <a:spLocks noChangeArrowheads="1"/>
            </p:cNvSpPr>
            <p:nvPr/>
          </p:nvSpPr>
          <p:spPr bwMode="auto">
            <a:xfrm>
              <a:off x="336" y="1822"/>
              <a:ext cx="29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att</a:t>
              </a:r>
              <a:endParaRPr lang="en-US" altLang="en-US" sz="2800" smtClean="0">
                <a:solidFill>
                  <a:srgbClr val="000000"/>
                </a:solidFill>
                <a:latin typeface="Helvetica" charset="0"/>
              </a:endParaRPr>
            </a:p>
          </p:txBody>
        </p:sp>
        <p:sp>
          <p:nvSpPr>
            <p:cNvPr id="12337" name="Text Box 49"/>
            <p:cNvSpPr txBox="1">
              <a:spLocks noChangeArrowheads="1"/>
            </p:cNvSpPr>
            <p:nvPr/>
          </p:nvSpPr>
          <p:spPr bwMode="auto">
            <a:xfrm>
              <a:off x="528" y="1694"/>
              <a:ext cx="28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int</a:t>
              </a:r>
              <a:endParaRPr lang="en-US" altLang="en-US" sz="2800" smtClean="0">
                <a:solidFill>
                  <a:srgbClr val="000000"/>
                </a:solidFill>
                <a:latin typeface="Helvetica" charset="0"/>
              </a:endParaRPr>
            </a:p>
          </p:txBody>
        </p:sp>
        <p:sp>
          <p:nvSpPr>
            <p:cNvPr id="12338" name="Text Box 50"/>
            <p:cNvSpPr txBox="1">
              <a:spLocks noChangeArrowheads="1"/>
            </p:cNvSpPr>
            <p:nvPr/>
          </p:nvSpPr>
          <p:spPr bwMode="auto">
            <a:xfrm>
              <a:off x="864" y="1822"/>
              <a:ext cx="31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xis</a:t>
              </a:r>
              <a:endParaRPr lang="en-US" altLang="en-US" sz="2800" smtClean="0">
                <a:solidFill>
                  <a:srgbClr val="000000"/>
                </a:solidFill>
                <a:latin typeface="Helvetica" charset="0"/>
              </a:endParaRPr>
            </a:p>
          </p:txBody>
        </p:sp>
        <p:sp>
          <p:nvSpPr>
            <p:cNvPr id="12339" name="Text Box 51"/>
            <p:cNvSpPr txBox="1">
              <a:spLocks noChangeArrowheads="1"/>
            </p:cNvSpPr>
            <p:nvPr/>
          </p:nvSpPr>
          <p:spPr bwMode="auto">
            <a:xfrm>
              <a:off x="912" y="1709"/>
              <a:ext cx="34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red</a:t>
              </a:r>
              <a:endParaRPr lang="en-US" altLang="en-US" sz="2800" smtClean="0">
                <a:solidFill>
                  <a:srgbClr val="000000"/>
                </a:solidFill>
                <a:latin typeface="Helvetica" charset="0"/>
              </a:endParaRPr>
            </a:p>
          </p:txBody>
        </p:sp>
        <p:sp>
          <p:nvSpPr>
            <p:cNvPr id="12340" name="Text Box 52"/>
            <p:cNvSpPr txBox="1">
              <a:spLocks noChangeArrowheads="1"/>
            </p:cNvSpPr>
            <p:nvPr/>
          </p:nvSpPr>
          <p:spPr bwMode="auto">
            <a:xfrm>
              <a:off x="860" y="1555"/>
              <a:ext cx="42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gam</a:t>
              </a:r>
              <a:endParaRPr lang="en-US" altLang="en-US" sz="2800" smtClean="0">
                <a:solidFill>
                  <a:srgbClr val="000000"/>
                </a:solidFill>
                <a:latin typeface="Helvetica" charset="0"/>
              </a:endParaRPr>
            </a:p>
          </p:txBody>
        </p:sp>
        <p:sp>
          <p:nvSpPr>
            <p:cNvPr id="12341" name="Text Box 53"/>
            <p:cNvSpPr txBox="1">
              <a:spLocks noChangeArrowheads="1"/>
            </p:cNvSpPr>
            <p:nvPr/>
          </p:nvSpPr>
          <p:spPr bwMode="auto">
            <a:xfrm>
              <a:off x="1200" y="1853"/>
              <a:ext cx="32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cIII</a:t>
              </a:r>
              <a:endParaRPr lang="en-US" altLang="en-US" sz="2800" smtClean="0">
                <a:solidFill>
                  <a:srgbClr val="000000"/>
                </a:solidFill>
                <a:latin typeface="Helvetica" charset="0"/>
              </a:endParaRPr>
            </a:p>
          </p:txBody>
        </p:sp>
        <p:sp>
          <p:nvSpPr>
            <p:cNvPr id="12342" name="Text Box 54"/>
            <p:cNvSpPr txBox="1">
              <a:spLocks noChangeArrowheads="1"/>
            </p:cNvSpPr>
            <p:nvPr/>
          </p:nvSpPr>
          <p:spPr bwMode="auto">
            <a:xfrm>
              <a:off x="148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N</a:t>
              </a:r>
              <a:endParaRPr lang="en-US" altLang="en-US" sz="2800" smtClean="0">
                <a:solidFill>
                  <a:srgbClr val="000000"/>
                </a:solidFill>
                <a:latin typeface="Helvetica" charset="0"/>
              </a:endParaRPr>
            </a:p>
          </p:txBody>
        </p:sp>
        <p:sp>
          <p:nvSpPr>
            <p:cNvPr id="12343" name="Line 55"/>
            <p:cNvSpPr>
              <a:spLocks noChangeShapeType="1"/>
            </p:cNvSpPr>
            <p:nvPr/>
          </p:nvSpPr>
          <p:spPr bwMode="auto">
            <a:xfrm flipV="1">
              <a:off x="48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44" name="Line 56"/>
            <p:cNvSpPr>
              <a:spLocks noChangeShapeType="1"/>
            </p:cNvSpPr>
            <p:nvPr/>
          </p:nvSpPr>
          <p:spPr bwMode="auto">
            <a:xfrm flipV="1">
              <a:off x="67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45" name="Line 57"/>
            <p:cNvSpPr>
              <a:spLocks noChangeShapeType="1"/>
            </p:cNvSpPr>
            <p:nvPr/>
          </p:nvSpPr>
          <p:spPr bwMode="auto">
            <a:xfrm flipV="1">
              <a:off x="9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46" name="Line 58"/>
            <p:cNvSpPr>
              <a:spLocks noChangeShapeType="1"/>
            </p:cNvSpPr>
            <p:nvPr/>
          </p:nvSpPr>
          <p:spPr bwMode="auto">
            <a:xfrm flipV="1">
              <a:off x="105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47" name="Line 59"/>
            <p:cNvSpPr>
              <a:spLocks noChangeShapeType="1"/>
            </p:cNvSpPr>
            <p:nvPr/>
          </p:nvSpPr>
          <p:spPr bwMode="auto">
            <a:xfrm flipV="1">
              <a:off x="11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48" name="Line 60"/>
            <p:cNvSpPr>
              <a:spLocks noChangeShapeType="1"/>
            </p:cNvSpPr>
            <p:nvPr/>
          </p:nvSpPr>
          <p:spPr bwMode="auto">
            <a:xfrm flipV="1">
              <a:off x="1296" y="2085"/>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49" name="Line 61"/>
            <p:cNvSpPr>
              <a:spLocks noChangeShapeType="1"/>
            </p:cNvSpPr>
            <p:nvPr/>
          </p:nvSpPr>
          <p:spPr bwMode="auto">
            <a:xfrm flipV="1">
              <a:off x="14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0" name="Line 62"/>
            <p:cNvSpPr>
              <a:spLocks noChangeShapeType="1"/>
            </p:cNvSpPr>
            <p:nvPr/>
          </p:nvSpPr>
          <p:spPr bwMode="auto">
            <a:xfrm flipV="1">
              <a:off x="201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1" name="Line 63"/>
            <p:cNvSpPr>
              <a:spLocks noChangeShapeType="1"/>
            </p:cNvSpPr>
            <p:nvPr/>
          </p:nvSpPr>
          <p:spPr bwMode="auto">
            <a:xfrm flipV="1">
              <a:off x="27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2" name="Line 64"/>
            <p:cNvSpPr>
              <a:spLocks noChangeShapeType="1"/>
            </p:cNvSpPr>
            <p:nvPr/>
          </p:nvSpPr>
          <p:spPr bwMode="auto">
            <a:xfrm flipV="1">
              <a:off x="31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3" name="Line 65"/>
            <p:cNvSpPr>
              <a:spLocks noChangeShapeType="1"/>
            </p:cNvSpPr>
            <p:nvPr/>
          </p:nvSpPr>
          <p:spPr bwMode="auto">
            <a:xfrm flipV="1">
              <a:off x="33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4" name="Line 66"/>
            <p:cNvSpPr>
              <a:spLocks noChangeShapeType="1"/>
            </p:cNvSpPr>
            <p:nvPr/>
          </p:nvSpPr>
          <p:spPr bwMode="auto">
            <a:xfrm flipV="1">
              <a:off x="350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5" name="Line 67"/>
            <p:cNvSpPr>
              <a:spLocks noChangeShapeType="1"/>
            </p:cNvSpPr>
            <p:nvPr/>
          </p:nvSpPr>
          <p:spPr bwMode="auto">
            <a:xfrm flipV="1">
              <a:off x="37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6" name="Line 68"/>
            <p:cNvSpPr>
              <a:spLocks noChangeShapeType="1"/>
            </p:cNvSpPr>
            <p:nvPr/>
          </p:nvSpPr>
          <p:spPr bwMode="auto">
            <a:xfrm flipV="1">
              <a:off x="43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7" name="Line 69"/>
            <p:cNvSpPr>
              <a:spLocks noChangeShapeType="1"/>
            </p:cNvSpPr>
            <p:nvPr/>
          </p:nvSpPr>
          <p:spPr bwMode="auto">
            <a:xfrm flipV="1">
              <a:off x="446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8" name="Line 70"/>
            <p:cNvSpPr>
              <a:spLocks noChangeShapeType="1"/>
            </p:cNvSpPr>
            <p:nvPr/>
          </p:nvSpPr>
          <p:spPr bwMode="auto">
            <a:xfrm flipV="1">
              <a:off x="47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59" name="Line 71"/>
            <p:cNvSpPr>
              <a:spLocks noChangeShapeType="1"/>
            </p:cNvSpPr>
            <p:nvPr/>
          </p:nvSpPr>
          <p:spPr bwMode="auto">
            <a:xfrm flipV="1">
              <a:off x="480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0" name="Line 72"/>
            <p:cNvSpPr>
              <a:spLocks noChangeShapeType="1"/>
            </p:cNvSpPr>
            <p:nvPr/>
          </p:nvSpPr>
          <p:spPr bwMode="auto">
            <a:xfrm flipV="1">
              <a:off x="484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1" name="Line 73"/>
            <p:cNvSpPr>
              <a:spLocks noChangeShapeType="1"/>
            </p:cNvSpPr>
            <p:nvPr/>
          </p:nvSpPr>
          <p:spPr bwMode="auto">
            <a:xfrm flipV="1">
              <a:off x="489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2" name="Line 74"/>
            <p:cNvSpPr>
              <a:spLocks noChangeShapeType="1"/>
            </p:cNvSpPr>
            <p:nvPr/>
          </p:nvSpPr>
          <p:spPr bwMode="auto">
            <a:xfrm flipV="1">
              <a:off x="494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3" name="Line 75"/>
            <p:cNvSpPr>
              <a:spLocks noChangeShapeType="1"/>
            </p:cNvSpPr>
            <p:nvPr/>
          </p:nvSpPr>
          <p:spPr bwMode="auto">
            <a:xfrm flipV="1">
              <a:off x="49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4" name="Line 76"/>
            <p:cNvSpPr>
              <a:spLocks noChangeShapeType="1"/>
            </p:cNvSpPr>
            <p:nvPr/>
          </p:nvSpPr>
          <p:spPr bwMode="auto">
            <a:xfrm flipV="1">
              <a:off x="504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5" name="Line 77"/>
            <p:cNvSpPr>
              <a:spLocks noChangeShapeType="1"/>
            </p:cNvSpPr>
            <p:nvPr/>
          </p:nvSpPr>
          <p:spPr bwMode="auto">
            <a:xfrm flipV="1">
              <a:off x="50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6" name="Line 78"/>
            <p:cNvSpPr>
              <a:spLocks noChangeShapeType="1"/>
            </p:cNvSpPr>
            <p:nvPr/>
          </p:nvSpPr>
          <p:spPr bwMode="auto">
            <a:xfrm flipV="1">
              <a:off x="51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7" name="Line 79"/>
            <p:cNvSpPr>
              <a:spLocks noChangeShapeType="1"/>
            </p:cNvSpPr>
            <p:nvPr/>
          </p:nvSpPr>
          <p:spPr bwMode="auto">
            <a:xfrm flipV="1">
              <a:off x="518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68" name="Text Box 80"/>
            <p:cNvSpPr txBox="1">
              <a:spLocks noChangeArrowheads="1"/>
            </p:cNvSpPr>
            <p:nvPr/>
          </p:nvSpPr>
          <p:spPr bwMode="auto">
            <a:xfrm>
              <a:off x="1920"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a:t>
              </a:r>
              <a:endParaRPr lang="en-US" altLang="en-US" sz="2800" smtClean="0">
                <a:solidFill>
                  <a:srgbClr val="000000"/>
                </a:solidFill>
                <a:latin typeface="Helvetica" charset="0"/>
              </a:endParaRPr>
            </a:p>
          </p:txBody>
        </p:sp>
        <p:sp>
          <p:nvSpPr>
            <p:cNvPr id="12369" name="Text Box 81"/>
            <p:cNvSpPr txBox="1">
              <a:spLocks noChangeArrowheads="1"/>
            </p:cNvSpPr>
            <p:nvPr/>
          </p:nvSpPr>
          <p:spPr bwMode="auto">
            <a:xfrm>
              <a:off x="2544" y="1821"/>
              <a:ext cx="33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cro</a:t>
              </a:r>
              <a:endParaRPr lang="en-US" altLang="en-US" sz="2800" smtClean="0">
                <a:solidFill>
                  <a:srgbClr val="000000"/>
                </a:solidFill>
                <a:latin typeface="Helvetica" charset="0"/>
              </a:endParaRPr>
            </a:p>
          </p:txBody>
        </p:sp>
        <p:sp>
          <p:nvSpPr>
            <p:cNvPr id="12370" name="Text Box 82"/>
            <p:cNvSpPr txBox="1">
              <a:spLocks noChangeArrowheads="1"/>
            </p:cNvSpPr>
            <p:nvPr/>
          </p:nvSpPr>
          <p:spPr bwMode="auto">
            <a:xfrm>
              <a:off x="3024" y="1821"/>
              <a:ext cx="284"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a:t>
              </a:r>
              <a:endParaRPr lang="en-US" altLang="en-US" sz="2800" smtClean="0">
                <a:solidFill>
                  <a:srgbClr val="000000"/>
                </a:solidFill>
                <a:latin typeface="Helvetica" charset="0"/>
              </a:endParaRPr>
            </a:p>
          </p:txBody>
        </p:sp>
        <p:sp>
          <p:nvSpPr>
            <p:cNvPr id="12371" name="Text Box 83"/>
            <p:cNvSpPr txBox="1">
              <a:spLocks noChangeArrowheads="1"/>
            </p:cNvSpPr>
            <p:nvPr/>
          </p:nvSpPr>
          <p:spPr bwMode="auto">
            <a:xfrm>
              <a:off x="3264"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O</a:t>
              </a:r>
              <a:endParaRPr lang="en-US" altLang="en-US" sz="2800" smtClean="0">
                <a:solidFill>
                  <a:srgbClr val="000000"/>
                </a:solidFill>
                <a:latin typeface="Helvetica" charset="0"/>
              </a:endParaRPr>
            </a:p>
          </p:txBody>
        </p:sp>
        <p:sp>
          <p:nvSpPr>
            <p:cNvPr id="12372" name="Text Box 84"/>
            <p:cNvSpPr txBox="1">
              <a:spLocks noChangeArrowheads="1"/>
            </p:cNvSpPr>
            <p:nvPr/>
          </p:nvSpPr>
          <p:spPr bwMode="auto">
            <a:xfrm>
              <a:off x="3456"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P</a:t>
              </a:r>
              <a:endParaRPr lang="en-US" altLang="en-US" sz="2800" smtClean="0">
                <a:solidFill>
                  <a:srgbClr val="000000"/>
                </a:solidFill>
                <a:latin typeface="Helvetica" charset="0"/>
              </a:endParaRPr>
            </a:p>
          </p:txBody>
        </p:sp>
        <p:sp>
          <p:nvSpPr>
            <p:cNvPr id="12373" name="Text Box 85"/>
            <p:cNvSpPr txBox="1">
              <a:spLocks noChangeArrowheads="1"/>
            </p:cNvSpPr>
            <p:nvPr/>
          </p:nvSpPr>
          <p:spPr bwMode="auto">
            <a:xfrm>
              <a:off x="3696"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Q</a:t>
              </a:r>
            </a:p>
          </p:txBody>
        </p:sp>
        <p:sp>
          <p:nvSpPr>
            <p:cNvPr id="12374" name="Text Box 86"/>
            <p:cNvSpPr txBox="1">
              <a:spLocks noChangeArrowheads="1"/>
            </p:cNvSpPr>
            <p:nvPr/>
          </p:nvSpPr>
          <p:spPr bwMode="auto">
            <a:xfrm>
              <a:off x="4224"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S</a:t>
              </a:r>
              <a:endParaRPr lang="en-US" altLang="en-US" sz="2800" smtClean="0">
                <a:solidFill>
                  <a:srgbClr val="000000"/>
                </a:solidFill>
                <a:latin typeface="Helvetica" charset="0"/>
              </a:endParaRPr>
            </a:p>
          </p:txBody>
        </p:sp>
        <p:sp>
          <p:nvSpPr>
            <p:cNvPr id="12375" name="Text Box 87"/>
            <p:cNvSpPr txBox="1">
              <a:spLocks noChangeArrowheads="1"/>
            </p:cNvSpPr>
            <p:nvPr/>
          </p:nvSpPr>
          <p:spPr bwMode="auto">
            <a:xfrm>
              <a:off x="436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a:t>
              </a:r>
              <a:endParaRPr lang="en-US" altLang="en-US" sz="2800" smtClean="0">
                <a:solidFill>
                  <a:srgbClr val="000000"/>
                </a:solidFill>
                <a:latin typeface="Helvetica" charset="0"/>
              </a:endParaRPr>
            </a:p>
          </p:txBody>
        </p:sp>
        <p:sp>
          <p:nvSpPr>
            <p:cNvPr id="12376" name="Text Box 88"/>
            <p:cNvSpPr txBox="1">
              <a:spLocks noChangeArrowheads="1"/>
            </p:cNvSpPr>
            <p:nvPr/>
          </p:nvSpPr>
          <p:spPr bwMode="auto">
            <a:xfrm>
              <a:off x="4800" y="1821"/>
              <a:ext cx="46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A…J</a:t>
              </a:r>
              <a:endParaRPr lang="en-US" altLang="en-US" sz="2800" smtClean="0">
                <a:solidFill>
                  <a:srgbClr val="000000"/>
                </a:solidFill>
                <a:latin typeface="Helvetica" charset="0"/>
              </a:endParaRPr>
            </a:p>
          </p:txBody>
        </p:sp>
      </p:grpSp>
      <p:grpSp>
        <p:nvGrpSpPr>
          <p:cNvPr id="12377" name="Group 89"/>
          <p:cNvGrpSpPr>
            <a:grpSpLocks/>
          </p:cNvGrpSpPr>
          <p:nvPr/>
        </p:nvGrpSpPr>
        <p:grpSpPr bwMode="auto">
          <a:xfrm>
            <a:off x="1981200" y="1447800"/>
            <a:ext cx="762000" cy="457200"/>
            <a:chOff x="1536" y="3312"/>
            <a:chExt cx="480" cy="288"/>
          </a:xfrm>
        </p:grpSpPr>
        <p:sp>
          <p:nvSpPr>
            <p:cNvPr id="12378" name="Oval 90"/>
            <p:cNvSpPr>
              <a:spLocks noChangeArrowheads="1"/>
            </p:cNvSpPr>
            <p:nvPr/>
          </p:nvSpPr>
          <p:spPr bwMode="auto">
            <a:xfrm>
              <a:off x="1536" y="3312"/>
              <a:ext cx="480" cy="240"/>
            </a:xfrm>
            <a:prstGeom prst="ellipse">
              <a:avLst/>
            </a:prstGeom>
            <a:solidFill>
              <a:srgbClr val="FF505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79" name="Text Box 91"/>
            <p:cNvSpPr txBox="1">
              <a:spLocks noChangeArrowheads="1"/>
            </p:cNvSpPr>
            <p:nvPr/>
          </p:nvSpPr>
          <p:spPr bwMode="auto">
            <a:xfrm>
              <a:off x="1584" y="3312"/>
              <a:ext cx="42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Cro</a:t>
              </a:r>
            </a:p>
          </p:txBody>
        </p:sp>
      </p:grpSp>
      <p:grpSp>
        <p:nvGrpSpPr>
          <p:cNvPr id="12380" name="Group 92"/>
          <p:cNvGrpSpPr>
            <a:grpSpLocks/>
          </p:cNvGrpSpPr>
          <p:nvPr/>
        </p:nvGrpSpPr>
        <p:grpSpPr bwMode="auto">
          <a:xfrm>
            <a:off x="3352800" y="1447800"/>
            <a:ext cx="762000" cy="457200"/>
            <a:chOff x="1536" y="3312"/>
            <a:chExt cx="480" cy="288"/>
          </a:xfrm>
        </p:grpSpPr>
        <p:sp>
          <p:nvSpPr>
            <p:cNvPr id="12381" name="Oval 93"/>
            <p:cNvSpPr>
              <a:spLocks noChangeArrowheads="1"/>
            </p:cNvSpPr>
            <p:nvPr/>
          </p:nvSpPr>
          <p:spPr bwMode="auto">
            <a:xfrm>
              <a:off x="1536" y="3312"/>
              <a:ext cx="480" cy="240"/>
            </a:xfrm>
            <a:prstGeom prst="ellipse">
              <a:avLst/>
            </a:prstGeom>
            <a:solidFill>
              <a:srgbClr val="FF505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82" name="Text Box 94"/>
            <p:cNvSpPr txBox="1">
              <a:spLocks noChangeArrowheads="1"/>
            </p:cNvSpPr>
            <p:nvPr/>
          </p:nvSpPr>
          <p:spPr bwMode="auto">
            <a:xfrm>
              <a:off x="1584" y="3312"/>
              <a:ext cx="42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Cro</a:t>
              </a:r>
            </a:p>
          </p:txBody>
        </p:sp>
      </p:grpSp>
      <p:grpSp>
        <p:nvGrpSpPr>
          <p:cNvPr id="12383" name="Group 95"/>
          <p:cNvGrpSpPr>
            <a:grpSpLocks/>
          </p:cNvGrpSpPr>
          <p:nvPr/>
        </p:nvGrpSpPr>
        <p:grpSpPr bwMode="auto">
          <a:xfrm>
            <a:off x="5943600" y="1524000"/>
            <a:ext cx="533400" cy="457200"/>
            <a:chOff x="3936" y="864"/>
            <a:chExt cx="336" cy="288"/>
          </a:xfrm>
        </p:grpSpPr>
        <p:sp>
          <p:nvSpPr>
            <p:cNvPr id="12384" name="Oval 96"/>
            <p:cNvSpPr>
              <a:spLocks noChangeArrowheads="1"/>
            </p:cNvSpPr>
            <p:nvPr/>
          </p:nvSpPr>
          <p:spPr bwMode="auto">
            <a:xfrm>
              <a:off x="3936" y="864"/>
              <a:ext cx="336" cy="240"/>
            </a:xfrm>
            <a:prstGeom prst="ellipse">
              <a:avLst/>
            </a:prstGeom>
            <a:solidFill>
              <a:srgbClr val="00FF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85" name="Text Box 97"/>
            <p:cNvSpPr txBox="1">
              <a:spLocks noChangeArrowheads="1"/>
            </p:cNvSpPr>
            <p:nvPr/>
          </p:nvSpPr>
          <p:spPr bwMode="auto">
            <a:xfrm>
              <a:off x="3984" y="864"/>
              <a:ext cx="265" cy="288"/>
            </a:xfrm>
            <a:prstGeom prst="rect">
              <a:avLst/>
            </a:prstGeom>
            <a:noFill/>
            <a:ln>
              <a:noFill/>
            </a:ln>
            <a:effectLst/>
            <a:extLst>
              <a:ext uri="{909E8E84-426E-40DD-AFC4-6F175D3DCCD1}">
                <a14:hiddenFill xmlns:a14="http://schemas.microsoft.com/office/drawing/2010/main" xmlns="">
                  <a:solidFill>
                    <a:srgbClr val="00FF99"/>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Q</a:t>
              </a:r>
            </a:p>
          </p:txBody>
        </p:sp>
      </p:grpSp>
      <p:sp>
        <p:nvSpPr>
          <p:cNvPr id="12386" name="Line 98"/>
          <p:cNvSpPr>
            <a:spLocks noChangeShapeType="1"/>
          </p:cNvSpPr>
          <p:nvPr/>
        </p:nvSpPr>
        <p:spPr bwMode="auto">
          <a:xfrm>
            <a:off x="6324600" y="1981200"/>
            <a:ext cx="304800" cy="10668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87" name="Line 99"/>
          <p:cNvSpPr>
            <a:spLocks noChangeShapeType="1"/>
          </p:cNvSpPr>
          <p:nvPr/>
        </p:nvSpPr>
        <p:spPr bwMode="auto">
          <a:xfrm flipH="1">
            <a:off x="3505200" y="1981200"/>
            <a:ext cx="7620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88" name="Line 100"/>
          <p:cNvSpPr>
            <a:spLocks noChangeShapeType="1"/>
          </p:cNvSpPr>
          <p:nvPr/>
        </p:nvSpPr>
        <p:spPr bwMode="auto">
          <a:xfrm>
            <a:off x="2514600" y="1981200"/>
            <a:ext cx="30480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89" name="AutoShape 101"/>
          <p:cNvSpPr>
            <a:spLocks noChangeArrowheads="1"/>
          </p:cNvSpPr>
          <p:nvPr/>
        </p:nvSpPr>
        <p:spPr bwMode="auto">
          <a:xfrm>
            <a:off x="457200" y="4800600"/>
            <a:ext cx="2057400" cy="228600"/>
          </a:xfrm>
          <a:prstGeom prst="leftArrow">
            <a:avLst>
              <a:gd name="adj1" fmla="val 50000"/>
              <a:gd name="adj2" fmla="val 225000"/>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90" name="AutoShape 102"/>
          <p:cNvSpPr>
            <a:spLocks noChangeArrowheads="1"/>
          </p:cNvSpPr>
          <p:nvPr/>
        </p:nvSpPr>
        <p:spPr bwMode="auto">
          <a:xfrm flipH="1">
            <a:off x="3962400" y="4800600"/>
            <a:ext cx="2133600" cy="228600"/>
          </a:xfrm>
          <a:prstGeom prst="leftArrow">
            <a:avLst>
              <a:gd name="adj1" fmla="val 50000"/>
              <a:gd name="adj2" fmla="val 233333"/>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91" name="AutoShape 103"/>
          <p:cNvSpPr>
            <a:spLocks noChangeArrowheads="1"/>
          </p:cNvSpPr>
          <p:nvPr/>
        </p:nvSpPr>
        <p:spPr bwMode="auto">
          <a:xfrm flipH="1">
            <a:off x="6400800" y="4800600"/>
            <a:ext cx="2209800" cy="228600"/>
          </a:xfrm>
          <a:prstGeom prst="leftArrow">
            <a:avLst>
              <a:gd name="adj1" fmla="val 50000"/>
              <a:gd name="adj2" fmla="val 241667"/>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92" name="Text Box 104"/>
          <p:cNvSpPr txBox="1">
            <a:spLocks noChangeArrowheads="1"/>
          </p:cNvSpPr>
          <p:nvPr/>
        </p:nvSpPr>
        <p:spPr bwMode="auto">
          <a:xfrm>
            <a:off x="6324600" y="5562600"/>
            <a:ext cx="21161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Lytic functions</a:t>
            </a:r>
          </a:p>
        </p:txBody>
      </p:sp>
      <p:sp>
        <p:nvSpPr>
          <p:cNvPr id="12393" name="Line 105"/>
          <p:cNvSpPr>
            <a:spLocks noChangeShapeType="1"/>
          </p:cNvSpPr>
          <p:nvPr/>
        </p:nvSpPr>
        <p:spPr bwMode="auto">
          <a:xfrm>
            <a:off x="4191000" y="42672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94" name="Line 106"/>
          <p:cNvSpPr>
            <a:spLocks noChangeShapeType="1"/>
          </p:cNvSpPr>
          <p:nvPr/>
        </p:nvSpPr>
        <p:spPr bwMode="auto">
          <a:xfrm>
            <a:off x="2286000" y="42672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95" name="Line 107"/>
          <p:cNvSpPr>
            <a:spLocks noChangeShapeType="1"/>
          </p:cNvSpPr>
          <p:nvPr/>
        </p:nvSpPr>
        <p:spPr bwMode="auto">
          <a:xfrm>
            <a:off x="6553200" y="42672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96" name="Line 108"/>
          <p:cNvSpPr>
            <a:spLocks noChangeShapeType="1"/>
          </p:cNvSpPr>
          <p:nvPr/>
        </p:nvSpPr>
        <p:spPr bwMode="auto">
          <a:xfrm>
            <a:off x="6553200" y="51054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2397" name="Text Box 109"/>
          <p:cNvSpPr txBox="1">
            <a:spLocks noChangeArrowheads="1"/>
          </p:cNvSpPr>
          <p:nvPr/>
        </p:nvSpPr>
        <p:spPr bwMode="auto">
          <a:xfrm>
            <a:off x="3124200" y="5715000"/>
            <a:ext cx="28654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Replication proteins</a:t>
            </a:r>
          </a:p>
        </p:txBody>
      </p:sp>
      <p:sp>
        <p:nvSpPr>
          <p:cNvPr id="12398" name="Text Box 110"/>
          <p:cNvSpPr txBox="1">
            <a:spLocks noChangeArrowheads="1"/>
          </p:cNvSpPr>
          <p:nvPr/>
        </p:nvSpPr>
        <p:spPr bwMode="auto">
          <a:xfrm>
            <a:off x="5653088" y="6172200"/>
            <a:ext cx="349091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Viral head &amp; tail proteins</a:t>
            </a:r>
          </a:p>
        </p:txBody>
      </p:sp>
      <p:sp>
        <p:nvSpPr>
          <p:cNvPr id="12399" name="Line 111"/>
          <p:cNvSpPr>
            <a:spLocks noChangeShapeType="1"/>
          </p:cNvSpPr>
          <p:nvPr/>
        </p:nvSpPr>
        <p:spPr bwMode="auto">
          <a:xfrm>
            <a:off x="5334000" y="51054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Tree>
    <p:extLst>
      <p:ext uri="{BB962C8B-B14F-4D97-AF65-F5344CB8AC3E}">
        <p14:creationId xmlns:p14="http://schemas.microsoft.com/office/powerpoint/2010/main" xmlns="" val="38502227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ChangeArrowheads="1"/>
          </p:cNvSpPr>
          <p:nvPr/>
        </p:nvSpPr>
        <p:spPr bwMode="auto">
          <a:xfrm>
            <a:off x="685800" y="228600"/>
            <a:ext cx="7772400" cy="5334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Late stage of lytic cascade</a:t>
            </a:r>
          </a:p>
        </p:txBody>
      </p:sp>
      <p:sp>
        <p:nvSpPr>
          <p:cNvPr id="13317" name="Text Box 5"/>
          <p:cNvSpPr txBox="1">
            <a:spLocks noChangeArrowheads="1"/>
          </p:cNvSpPr>
          <p:nvPr/>
        </p:nvSpPr>
        <p:spPr bwMode="auto">
          <a:xfrm>
            <a:off x="609600" y="838200"/>
            <a:ext cx="6423025"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High concentrations of Cro turn off 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and 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a:p>
            <a:pPr eaLnBrk="0" fontAlgn="base" hangingPunct="0">
              <a:spcBef>
                <a:spcPct val="0"/>
              </a:spcBef>
              <a:spcAft>
                <a:spcPct val="0"/>
              </a:spcAft>
            </a:pPr>
            <a:r>
              <a:rPr lang="en-US" altLang="en-US" sz="2400" smtClean="0">
                <a:solidFill>
                  <a:srgbClr val="000000"/>
                </a:solidFill>
                <a:latin typeface="Helvetica" charset="0"/>
              </a:rPr>
              <a:t>Abundant expression from 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grpSp>
        <p:nvGrpSpPr>
          <p:cNvPr id="13318" name="Group 6"/>
          <p:cNvGrpSpPr>
            <a:grpSpLocks/>
          </p:cNvGrpSpPr>
          <p:nvPr/>
        </p:nvGrpSpPr>
        <p:grpSpPr bwMode="auto">
          <a:xfrm>
            <a:off x="381000" y="2362200"/>
            <a:ext cx="8153400" cy="2301875"/>
            <a:chOff x="336" y="1555"/>
            <a:chExt cx="5136" cy="1450"/>
          </a:xfrm>
        </p:grpSpPr>
        <p:sp>
          <p:nvSpPr>
            <p:cNvPr id="13319" name="Text Box 7"/>
            <p:cNvSpPr txBox="1">
              <a:spLocks noChangeArrowheads="1"/>
            </p:cNvSpPr>
            <p:nvPr/>
          </p:nvSpPr>
          <p:spPr bwMode="auto">
            <a:xfrm>
              <a:off x="2208" y="2717"/>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3320" name="Rectangle 8"/>
            <p:cNvSpPr>
              <a:spLocks noChangeArrowheads="1"/>
            </p:cNvSpPr>
            <p:nvPr/>
          </p:nvSpPr>
          <p:spPr bwMode="auto">
            <a:xfrm>
              <a:off x="1248" y="1613"/>
              <a:ext cx="201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21" name="Rectangle 9"/>
            <p:cNvSpPr>
              <a:spLocks noChangeArrowheads="1"/>
            </p:cNvSpPr>
            <p:nvPr/>
          </p:nvSpPr>
          <p:spPr bwMode="auto">
            <a:xfrm>
              <a:off x="3264" y="1613"/>
              <a:ext cx="432" cy="480"/>
            </a:xfrm>
            <a:prstGeom prst="rect">
              <a:avLst/>
            </a:prstGeom>
            <a:solidFill>
              <a:srgbClr val="99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22" name="Rectangle 10"/>
            <p:cNvSpPr>
              <a:spLocks noChangeArrowheads="1"/>
            </p:cNvSpPr>
            <p:nvPr/>
          </p:nvSpPr>
          <p:spPr bwMode="auto">
            <a:xfrm>
              <a:off x="3696" y="1613"/>
              <a:ext cx="57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23" name="Rectangle 11"/>
            <p:cNvSpPr>
              <a:spLocks noChangeArrowheads="1"/>
            </p:cNvSpPr>
            <p:nvPr/>
          </p:nvSpPr>
          <p:spPr bwMode="auto">
            <a:xfrm>
              <a:off x="4272" y="1613"/>
              <a:ext cx="336" cy="480"/>
            </a:xfrm>
            <a:prstGeom prst="rect">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24" name="Rectangle 12"/>
            <p:cNvSpPr>
              <a:spLocks noChangeArrowheads="1"/>
            </p:cNvSpPr>
            <p:nvPr/>
          </p:nvSpPr>
          <p:spPr bwMode="auto">
            <a:xfrm>
              <a:off x="4608" y="1613"/>
              <a:ext cx="720" cy="48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25" name="Rectangle 13"/>
            <p:cNvSpPr>
              <a:spLocks noChangeArrowheads="1"/>
            </p:cNvSpPr>
            <p:nvPr/>
          </p:nvSpPr>
          <p:spPr bwMode="auto">
            <a:xfrm>
              <a:off x="336" y="1613"/>
              <a:ext cx="912" cy="48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3326" name="Group 14"/>
            <p:cNvGrpSpPr>
              <a:grpSpLocks/>
            </p:cNvGrpSpPr>
            <p:nvPr/>
          </p:nvGrpSpPr>
          <p:grpSpPr bwMode="auto">
            <a:xfrm>
              <a:off x="432" y="2285"/>
              <a:ext cx="5040" cy="65"/>
              <a:chOff x="432" y="2256"/>
              <a:chExt cx="5040" cy="65"/>
            </a:xfrm>
          </p:grpSpPr>
          <p:sp>
            <p:nvSpPr>
              <p:cNvPr id="13327" name="Line 15"/>
              <p:cNvSpPr>
                <a:spLocks noChangeShapeType="1"/>
              </p:cNvSpPr>
              <p:nvPr/>
            </p:nvSpPr>
            <p:spPr bwMode="auto">
              <a:xfrm>
                <a:off x="432" y="2256"/>
                <a:ext cx="504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28" name="Line 16"/>
              <p:cNvSpPr>
                <a:spLocks noChangeShapeType="1"/>
              </p:cNvSpPr>
              <p:nvPr/>
            </p:nvSpPr>
            <p:spPr bwMode="auto">
              <a:xfrm flipH="1">
                <a:off x="432" y="2321"/>
                <a:ext cx="4992"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3329" name="AutoShape 17"/>
            <p:cNvSpPr>
              <a:spLocks noChangeArrowheads="1"/>
            </p:cNvSpPr>
            <p:nvPr/>
          </p:nvSpPr>
          <p:spPr bwMode="auto">
            <a:xfrm rot="5400000">
              <a:off x="247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0" name="AutoShape 18"/>
            <p:cNvSpPr>
              <a:spLocks noChangeArrowheads="1"/>
            </p:cNvSpPr>
            <p:nvPr/>
          </p:nvSpPr>
          <p:spPr bwMode="auto">
            <a:xfrm rot="5400000">
              <a:off x="4008"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1" name="AutoShape 19"/>
            <p:cNvSpPr>
              <a:spLocks noChangeArrowheads="1"/>
            </p:cNvSpPr>
            <p:nvPr/>
          </p:nvSpPr>
          <p:spPr bwMode="auto">
            <a:xfrm rot="-5400000">
              <a:off x="1560"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2" name="AutoShape 20"/>
            <p:cNvSpPr>
              <a:spLocks noChangeArrowheads="1"/>
            </p:cNvSpPr>
            <p:nvPr/>
          </p:nvSpPr>
          <p:spPr bwMode="auto">
            <a:xfrm rot="-5400000">
              <a:off x="2136"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3" name="AutoShape 21"/>
            <p:cNvSpPr>
              <a:spLocks noChangeArrowheads="1"/>
            </p:cNvSpPr>
            <p:nvPr/>
          </p:nvSpPr>
          <p:spPr bwMode="auto">
            <a:xfrm rot="-5400000">
              <a:off x="744"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4" name="AutoShape 22"/>
            <p:cNvSpPr>
              <a:spLocks noChangeArrowheads="1"/>
            </p:cNvSpPr>
            <p:nvPr/>
          </p:nvSpPr>
          <p:spPr bwMode="auto">
            <a:xfrm rot="-5400000">
              <a:off x="295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5" name="Rectangle 23"/>
            <p:cNvSpPr>
              <a:spLocks noChangeArrowheads="1"/>
            </p:cNvSpPr>
            <p:nvPr/>
          </p:nvSpPr>
          <p:spPr bwMode="auto">
            <a:xfrm>
              <a:off x="2832" y="2141"/>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6" name="Rectangle 24"/>
            <p:cNvSpPr>
              <a:spLocks noChangeArrowheads="1"/>
            </p:cNvSpPr>
            <p:nvPr/>
          </p:nvSpPr>
          <p:spPr bwMode="auto">
            <a:xfrm>
              <a:off x="1344"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7" name="Rectangle 25"/>
            <p:cNvSpPr>
              <a:spLocks noChangeArrowheads="1"/>
            </p:cNvSpPr>
            <p:nvPr/>
          </p:nvSpPr>
          <p:spPr bwMode="auto">
            <a:xfrm>
              <a:off x="364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8" name="Rectangle 26"/>
            <p:cNvSpPr>
              <a:spLocks noChangeArrowheads="1"/>
            </p:cNvSpPr>
            <p:nvPr/>
          </p:nvSpPr>
          <p:spPr bwMode="auto">
            <a:xfrm>
              <a:off x="388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39" name="Rectangle 27"/>
            <p:cNvSpPr>
              <a:spLocks noChangeArrowheads="1"/>
            </p:cNvSpPr>
            <p:nvPr/>
          </p:nvSpPr>
          <p:spPr bwMode="auto">
            <a:xfrm>
              <a:off x="4272"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40" name="Text Box 28"/>
            <p:cNvSpPr txBox="1">
              <a:spLocks noChangeArrowheads="1"/>
            </p:cNvSpPr>
            <p:nvPr/>
          </p:nvSpPr>
          <p:spPr bwMode="auto">
            <a:xfrm>
              <a:off x="624" y="2429"/>
              <a:ext cx="43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sp>
          <p:nvSpPr>
            <p:cNvPr id="13341" name="Text Box 29"/>
            <p:cNvSpPr txBox="1">
              <a:spLocks noChangeArrowheads="1"/>
            </p:cNvSpPr>
            <p:nvPr/>
          </p:nvSpPr>
          <p:spPr bwMode="auto">
            <a:xfrm>
              <a:off x="1776" y="2429"/>
              <a:ext cx="34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3342" name="Text Box 30"/>
            <p:cNvSpPr txBox="1">
              <a:spLocks noChangeArrowheads="1"/>
            </p:cNvSpPr>
            <p:nvPr/>
          </p:nvSpPr>
          <p:spPr bwMode="auto">
            <a:xfrm>
              <a:off x="1536" y="2429"/>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3343" name="Text Box 31"/>
            <p:cNvSpPr txBox="1">
              <a:spLocks noChangeArrowheads="1"/>
            </p:cNvSpPr>
            <p:nvPr/>
          </p:nvSpPr>
          <p:spPr bwMode="auto">
            <a:xfrm>
              <a:off x="2064" y="2429"/>
              <a:ext cx="4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a:t>
              </a:r>
            </a:p>
          </p:txBody>
        </p:sp>
        <p:sp>
          <p:nvSpPr>
            <p:cNvPr id="13344" name="Text Box 32"/>
            <p:cNvSpPr txBox="1">
              <a:spLocks noChangeArrowheads="1"/>
            </p:cNvSpPr>
            <p:nvPr/>
          </p:nvSpPr>
          <p:spPr bwMode="auto">
            <a:xfrm>
              <a:off x="2448" y="2429"/>
              <a:ext cx="38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3345" name="Text Box 33"/>
            <p:cNvSpPr txBox="1">
              <a:spLocks noChangeArrowheads="1"/>
            </p:cNvSpPr>
            <p:nvPr/>
          </p:nvSpPr>
          <p:spPr bwMode="auto">
            <a:xfrm>
              <a:off x="3024" y="2429"/>
              <a:ext cx="47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a:t>
              </a:r>
            </a:p>
          </p:txBody>
        </p:sp>
        <p:sp>
          <p:nvSpPr>
            <p:cNvPr id="13346" name="Text Box 34"/>
            <p:cNvSpPr txBox="1">
              <a:spLocks noChangeArrowheads="1"/>
            </p:cNvSpPr>
            <p:nvPr/>
          </p:nvSpPr>
          <p:spPr bwMode="auto">
            <a:xfrm>
              <a:off x="3984" y="2429"/>
              <a:ext cx="37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sp>
          <p:nvSpPr>
            <p:cNvPr id="13347" name="Text Box 35"/>
            <p:cNvSpPr txBox="1">
              <a:spLocks noChangeArrowheads="1"/>
            </p:cNvSpPr>
            <p:nvPr/>
          </p:nvSpPr>
          <p:spPr bwMode="auto">
            <a:xfrm>
              <a:off x="3744" y="2621"/>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R3</a:t>
              </a:r>
              <a:r>
                <a:rPr lang="en-US" altLang="en-US" sz="2400" smtClean="0">
                  <a:solidFill>
                    <a:srgbClr val="000000"/>
                  </a:solidFill>
                  <a:latin typeface="Helvetica" charset="0"/>
                </a:rPr>
                <a:t> </a:t>
              </a:r>
            </a:p>
          </p:txBody>
        </p:sp>
        <p:sp>
          <p:nvSpPr>
            <p:cNvPr id="13348" name="Text Box 36"/>
            <p:cNvSpPr txBox="1">
              <a:spLocks noChangeArrowheads="1"/>
            </p:cNvSpPr>
            <p:nvPr/>
          </p:nvSpPr>
          <p:spPr bwMode="auto">
            <a:xfrm>
              <a:off x="1104" y="2429"/>
              <a:ext cx="36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L1</a:t>
              </a:r>
              <a:r>
                <a:rPr lang="en-US" altLang="en-US" sz="2400" smtClean="0">
                  <a:solidFill>
                    <a:srgbClr val="000000"/>
                  </a:solidFill>
                  <a:latin typeface="Helvetica" charset="0"/>
                </a:rPr>
                <a:t> </a:t>
              </a:r>
            </a:p>
          </p:txBody>
        </p:sp>
        <p:grpSp>
          <p:nvGrpSpPr>
            <p:cNvPr id="13349" name="Group 37"/>
            <p:cNvGrpSpPr>
              <a:grpSpLocks/>
            </p:cNvGrpSpPr>
            <p:nvPr/>
          </p:nvGrpSpPr>
          <p:grpSpPr bwMode="auto">
            <a:xfrm>
              <a:off x="1732" y="2257"/>
              <a:ext cx="192" cy="120"/>
              <a:chOff x="1920" y="3888"/>
              <a:chExt cx="144" cy="48"/>
            </a:xfrm>
          </p:grpSpPr>
          <p:sp>
            <p:nvSpPr>
              <p:cNvPr id="13350" name="Oval 38"/>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51" name="Oval 39"/>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52" name="Oval 40"/>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3353" name="Text Box 41"/>
            <p:cNvSpPr txBox="1">
              <a:spLocks noChangeArrowheads="1"/>
            </p:cNvSpPr>
            <p:nvPr/>
          </p:nvSpPr>
          <p:spPr bwMode="auto">
            <a:xfrm>
              <a:off x="2784"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t>
              </a:r>
            </a:p>
          </p:txBody>
        </p:sp>
        <p:sp>
          <p:nvSpPr>
            <p:cNvPr id="13354" name="Text Box 42"/>
            <p:cNvSpPr txBox="1">
              <a:spLocks noChangeArrowheads="1"/>
            </p:cNvSpPr>
            <p:nvPr/>
          </p:nvSpPr>
          <p:spPr bwMode="auto">
            <a:xfrm>
              <a:off x="3552"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
          <p:nvSpPr>
            <p:cNvPr id="13355" name="Text Box 43"/>
            <p:cNvSpPr txBox="1">
              <a:spLocks noChangeArrowheads="1"/>
            </p:cNvSpPr>
            <p:nvPr/>
          </p:nvSpPr>
          <p:spPr bwMode="auto">
            <a:xfrm>
              <a:off x="4320" y="2429"/>
              <a:ext cx="37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6S</a:t>
              </a:r>
              <a:r>
                <a:rPr lang="en-US" altLang="en-US" sz="2400" smtClean="0">
                  <a:solidFill>
                    <a:srgbClr val="000000"/>
                  </a:solidFill>
                  <a:latin typeface="Helvetica" charset="0"/>
                </a:rPr>
                <a:t> </a:t>
              </a:r>
            </a:p>
          </p:txBody>
        </p:sp>
        <p:grpSp>
          <p:nvGrpSpPr>
            <p:cNvPr id="13356" name="Group 44"/>
            <p:cNvGrpSpPr>
              <a:grpSpLocks/>
            </p:cNvGrpSpPr>
            <p:nvPr/>
          </p:nvGrpSpPr>
          <p:grpSpPr bwMode="auto">
            <a:xfrm>
              <a:off x="2272" y="2261"/>
              <a:ext cx="192" cy="120"/>
              <a:chOff x="1920" y="3888"/>
              <a:chExt cx="144" cy="48"/>
            </a:xfrm>
          </p:grpSpPr>
          <p:sp>
            <p:nvSpPr>
              <p:cNvPr id="13357" name="Oval 45"/>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58" name="Oval 46"/>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59" name="Oval 47"/>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3360" name="Oval 48"/>
            <p:cNvSpPr>
              <a:spLocks noChangeArrowheads="1"/>
            </p:cNvSpPr>
            <p:nvPr/>
          </p:nvSpPr>
          <p:spPr bwMode="auto">
            <a:xfrm>
              <a:off x="3360" y="2285"/>
              <a:ext cx="144" cy="96"/>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61" name="Text Box 49"/>
            <p:cNvSpPr txBox="1">
              <a:spLocks noChangeArrowheads="1"/>
            </p:cNvSpPr>
            <p:nvPr/>
          </p:nvSpPr>
          <p:spPr bwMode="auto">
            <a:xfrm>
              <a:off x="336" y="1822"/>
              <a:ext cx="29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att</a:t>
              </a:r>
              <a:endParaRPr lang="en-US" altLang="en-US" sz="2800" smtClean="0">
                <a:solidFill>
                  <a:srgbClr val="000000"/>
                </a:solidFill>
                <a:latin typeface="Helvetica" charset="0"/>
              </a:endParaRPr>
            </a:p>
          </p:txBody>
        </p:sp>
        <p:sp>
          <p:nvSpPr>
            <p:cNvPr id="13362" name="Text Box 50"/>
            <p:cNvSpPr txBox="1">
              <a:spLocks noChangeArrowheads="1"/>
            </p:cNvSpPr>
            <p:nvPr/>
          </p:nvSpPr>
          <p:spPr bwMode="auto">
            <a:xfrm>
              <a:off x="528" y="1694"/>
              <a:ext cx="28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int</a:t>
              </a:r>
              <a:endParaRPr lang="en-US" altLang="en-US" sz="2800" smtClean="0">
                <a:solidFill>
                  <a:srgbClr val="000000"/>
                </a:solidFill>
                <a:latin typeface="Helvetica" charset="0"/>
              </a:endParaRPr>
            </a:p>
          </p:txBody>
        </p:sp>
        <p:sp>
          <p:nvSpPr>
            <p:cNvPr id="13363" name="Text Box 51"/>
            <p:cNvSpPr txBox="1">
              <a:spLocks noChangeArrowheads="1"/>
            </p:cNvSpPr>
            <p:nvPr/>
          </p:nvSpPr>
          <p:spPr bwMode="auto">
            <a:xfrm>
              <a:off x="864" y="1822"/>
              <a:ext cx="31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xis</a:t>
              </a:r>
              <a:endParaRPr lang="en-US" altLang="en-US" sz="2800" smtClean="0">
                <a:solidFill>
                  <a:srgbClr val="000000"/>
                </a:solidFill>
                <a:latin typeface="Helvetica" charset="0"/>
              </a:endParaRPr>
            </a:p>
          </p:txBody>
        </p:sp>
        <p:sp>
          <p:nvSpPr>
            <p:cNvPr id="13364" name="Text Box 52"/>
            <p:cNvSpPr txBox="1">
              <a:spLocks noChangeArrowheads="1"/>
            </p:cNvSpPr>
            <p:nvPr/>
          </p:nvSpPr>
          <p:spPr bwMode="auto">
            <a:xfrm>
              <a:off x="912" y="1709"/>
              <a:ext cx="34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red</a:t>
              </a:r>
              <a:endParaRPr lang="en-US" altLang="en-US" sz="2800" smtClean="0">
                <a:solidFill>
                  <a:srgbClr val="000000"/>
                </a:solidFill>
                <a:latin typeface="Helvetica" charset="0"/>
              </a:endParaRPr>
            </a:p>
          </p:txBody>
        </p:sp>
        <p:sp>
          <p:nvSpPr>
            <p:cNvPr id="13365" name="Text Box 53"/>
            <p:cNvSpPr txBox="1">
              <a:spLocks noChangeArrowheads="1"/>
            </p:cNvSpPr>
            <p:nvPr/>
          </p:nvSpPr>
          <p:spPr bwMode="auto">
            <a:xfrm>
              <a:off x="860" y="1555"/>
              <a:ext cx="42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gam</a:t>
              </a:r>
              <a:endParaRPr lang="en-US" altLang="en-US" sz="2800" smtClean="0">
                <a:solidFill>
                  <a:srgbClr val="000000"/>
                </a:solidFill>
                <a:latin typeface="Helvetica" charset="0"/>
              </a:endParaRPr>
            </a:p>
          </p:txBody>
        </p:sp>
        <p:sp>
          <p:nvSpPr>
            <p:cNvPr id="13366" name="Text Box 54"/>
            <p:cNvSpPr txBox="1">
              <a:spLocks noChangeArrowheads="1"/>
            </p:cNvSpPr>
            <p:nvPr/>
          </p:nvSpPr>
          <p:spPr bwMode="auto">
            <a:xfrm>
              <a:off x="1200" y="1853"/>
              <a:ext cx="32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cIII</a:t>
              </a:r>
              <a:endParaRPr lang="en-US" altLang="en-US" sz="2800" smtClean="0">
                <a:solidFill>
                  <a:srgbClr val="000000"/>
                </a:solidFill>
                <a:latin typeface="Helvetica" charset="0"/>
              </a:endParaRPr>
            </a:p>
          </p:txBody>
        </p:sp>
        <p:sp>
          <p:nvSpPr>
            <p:cNvPr id="13367" name="Text Box 55"/>
            <p:cNvSpPr txBox="1">
              <a:spLocks noChangeArrowheads="1"/>
            </p:cNvSpPr>
            <p:nvPr/>
          </p:nvSpPr>
          <p:spPr bwMode="auto">
            <a:xfrm>
              <a:off x="148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N</a:t>
              </a:r>
              <a:endParaRPr lang="en-US" altLang="en-US" sz="2800" smtClean="0">
                <a:solidFill>
                  <a:srgbClr val="000000"/>
                </a:solidFill>
                <a:latin typeface="Helvetica" charset="0"/>
              </a:endParaRPr>
            </a:p>
          </p:txBody>
        </p:sp>
        <p:sp>
          <p:nvSpPr>
            <p:cNvPr id="13368" name="Line 56"/>
            <p:cNvSpPr>
              <a:spLocks noChangeShapeType="1"/>
            </p:cNvSpPr>
            <p:nvPr/>
          </p:nvSpPr>
          <p:spPr bwMode="auto">
            <a:xfrm flipV="1">
              <a:off x="48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69" name="Line 57"/>
            <p:cNvSpPr>
              <a:spLocks noChangeShapeType="1"/>
            </p:cNvSpPr>
            <p:nvPr/>
          </p:nvSpPr>
          <p:spPr bwMode="auto">
            <a:xfrm flipV="1">
              <a:off x="67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0" name="Line 58"/>
            <p:cNvSpPr>
              <a:spLocks noChangeShapeType="1"/>
            </p:cNvSpPr>
            <p:nvPr/>
          </p:nvSpPr>
          <p:spPr bwMode="auto">
            <a:xfrm flipV="1">
              <a:off x="9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1" name="Line 59"/>
            <p:cNvSpPr>
              <a:spLocks noChangeShapeType="1"/>
            </p:cNvSpPr>
            <p:nvPr/>
          </p:nvSpPr>
          <p:spPr bwMode="auto">
            <a:xfrm flipV="1">
              <a:off x="105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2" name="Line 60"/>
            <p:cNvSpPr>
              <a:spLocks noChangeShapeType="1"/>
            </p:cNvSpPr>
            <p:nvPr/>
          </p:nvSpPr>
          <p:spPr bwMode="auto">
            <a:xfrm flipV="1">
              <a:off x="11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3" name="Line 61"/>
            <p:cNvSpPr>
              <a:spLocks noChangeShapeType="1"/>
            </p:cNvSpPr>
            <p:nvPr/>
          </p:nvSpPr>
          <p:spPr bwMode="auto">
            <a:xfrm flipV="1">
              <a:off x="1296" y="2085"/>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4" name="Line 62"/>
            <p:cNvSpPr>
              <a:spLocks noChangeShapeType="1"/>
            </p:cNvSpPr>
            <p:nvPr/>
          </p:nvSpPr>
          <p:spPr bwMode="auto">
            <a:xfrm flipV="1">
              <a:off x="14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5" name="Line 63"/>
            <p:cNvSpPr>
              <a:spLocks noChangeShapeType="1"/>
            </p:cNvSpPr>
            <p:nvPr/>
          </p:nvSpPr>
          <p:spPr bwMode="auto">
            <a:xfrm flipV="1">
              <a:off x="201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6" name="Line 64"/>
            <p:cNvSpPr>
              <a:spLocks noChangeShapeType="1"/>
            </p:cNvSpPr>
            <p:nvPr/>
          </p:nvSpPr>
          <p:spPr bwMode="auto">
            <a:xfrm flipV="1">
              <a:off x="27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7" name="Line 65"/>
            <p:cNvSpPr>
              <a:spLocks noChangeShapeType="1"/>
            </p:cNvSpPr>
            <p:nvPr/>
          </p:nvSpPr>
          <p:spPr bwMode="auto">
            <a:xfrm flipV="1">
              <a:off x="31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8" name="Line 66"/>
            <p:cNvSpPr>
              <a:spLocks noChangeShapeType="1"/>
            </p:cNvSpPr>
            <p:nvPr/>
          </p:nvSpPr>
          <p:spPr bwMode="auto">
            <a:xfrm flipV="1">
              <a:off x="33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79" name="Line 67"/>
            <p:cNvSpPr>
              <a:spLocks noChangeShapeType="1"/>
            </p:cNvSpPr>
            <p:nvPr/>
          </p:nvSpPr>
          <p:spPr bwMode="auto">
            <a:xfrm flipV="1">
              <a:off x="350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0" name="Line 68"/>
            <p:cNvSpPr>
              <a:spLocks noChangeShapeType="1"/>
            </p:cNvSpPr>
            <p:nvPr/>
          </p:nvSpPr>
          <p:spPr bwMode="auto">
            <a:xfrm flipV="1">
              <a:off x="37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1" name="Line 69"/>
            <p:cNvSpPr>
              <a:spLocks noChangeShapeType="1"/>
            </p:cNvSpPr>
            <p:nvPr/>
          </p:nvSpPr>
          <p:spPr bwMode="auto">
            <a:xfrm flipV="1">
              <a:off x="43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2" name="Line 70"/>
            <p:cNvSpPr>
              <a:spLocks noChangeShapeType="1"/>
            </p:cNvSpPr>
            <p:nvPr/>
          </p:nvSpPr>
          <p:spPr bwMode="auto">
            <a:xfrm flipV="1">
              <a:off x="446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3" name="Line 71"/>
            <p:cNvSpPr>
              <a:spLocks noChangeShapeType="1"/>
            </p:cNvSpPr>
            <p:nvPr/>
          </p:nvSpPr>
          <p:spPr bwMode="auto">
            <a:xfrm flipV="1">
              <a:off x="47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4" name="Line 72"/>
            <p:cNvSpPr>
              <a:spLocks noChangeShapeType="1"/>
            </p:cNvSpPr>
            <p:nvPr/>
          </p:nvSpPr>
          <p:spPr bwMode="auto">
            <a:xfrm flipV="1">
              <a:off x="480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5" name="Line 73"/>
            <p:cNvSpPr>
              <a:spLocks noChangeShapeType="1"/>
            </p:cNvSpPr>
            <p:nvPr/>
          </p:nvSpPr>
          <p:spPr bwMode="auto">
            <a:xfrm flipV="1">
              <a:off x="484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6" name="Line 74"/>
            <p:cNvSpPr>
              <a:spLocks noChangeShapeType="1"/>
            </p:cNvSpPr>
            <p:nvPr/>
          </p:nvSpPr>
          <p:spPr bwMode="auto">
            <a:xfrm flipV="1">
              <a:off x="489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7" name="Line 75"/>
            <p:cNvSpPr>
              <a:spLocks noChangeShapeType="1"/>
            </p:cNvSpPr>
            <p:nvPr/>
          </p:nvSpPr>
          <p:spPr bwMode="auto">
            <a:xfrm flipV="1">
              <a:off x="494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8" name="Line 76"/>
            <p:cNvSpPr>
              <a:spLocks noChangeShapeType="1"/>
            </p:cNvSpPr>
            <p:nvPr/>
          </p:nvSpPr>
          <p:spPr bwMode="auto">
            <a:xfrm flipV="1">
              <a:off x="49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89" name="Line 77"/>
            <p:cNvSpPr>
              <a:spLocks noChangeShapeType="1"/>
            </p:cNvSpPr>
            <p:nvPr/>
          </p:nvSpPr>
          <p:spPr bwMode="auto">
            <a:xfrm flipV="1">
              <a:off x="504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90" name="Line 78"/>
            <p:cNvSpPr>
              <a:spLocks noChangeShapeType="1"/>
            </p:cNvSpPr>
            <p:nvPr/>
          </p:nvSpPr>
          <p:spPr bwMode="auto">
            <a:xfrm flipV="1">
              <a:off x="50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91" name="Line 79"/>
            <p:cNvSpPr>
              <a:spLocks noChangeShapeType="1"/>
            </p:cNvSpPr>
            <p:nvPr/>
          </p:nvSpPr>
          <p:spPr bwMode="auto">
            <a:xfrm flipV="1">
              <a:off x="51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92" name="Line 80"/>
            <p:cNvSpPr>
              <a:spLocks noChangeShapeType="1"/>
            </p:cNvSpPr>
            <p:nvPr/>
          </p:nvSpPr>
          <p:spPr bwMode="auto">
            <a:xfrm flipV="1">
              <a:off x="518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393" name="Text Box 81"/>
            <p:cNvSpPr txBox="1">
              <a:spLocks noChangeArrowheads="1"/>
            </p:cNvSpPr>
            <p:nvPr/>
          </p:nvSpPr>
          <p:spPr bwMode="auto">
            <a:xfrm>
              <a:off x="1920"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a:t>
              </a:r>
              <a:endParaRPr lang="en-US" altLang="en-US" sz="2800" smtClean="0">
                <a:solidFill>
                  <a:srgbClr val="000000"/>
                </a:solidFill>
                <a:latin typeface="Helvetica" charset="0"/>
              </a:endParaRPr>
            </a:p>
          </p:txBody>
        </p:sp>
        <p:sp>
          <p:nvSpPr>
            <p:cNvPr id="13394" name="Text Box 82"/>
            <p:cNvSpPr txBox="1">
              <a:spLocks noChangeArrowheads="1"/>
            </p:cNvSpPr>
            <p:nvPr/>
          </p:nvSpPr>
          <p:spPr bwMode="auto">
            <a:xfrm>
              <a:off x="2544" y="1821"/>
              <a:ext cx="33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cro</a:t>
              </a:r>
              <a:endParaRPr lang="en-US" altLang="en-US" sz="2800" smtClean="0">
                <a:solidFill>
                  <a:srgbClr val="000000"/>
                </a:solidFill>
                <a:latin typeface="Helvetica" charset="0"/>
              </a:endParaRPr>
            </a:p>
          </p:txBody>
        </p:sp>
        <p:sp>
          <p:nvSpPr>
            <p:cNvPr id="13395" name="Text Box 83"/>
            <p:cNvSpPr txBox="1">
              <a:spLocks noChangeArrowheads="1"/>
            </p:cNvSpPr>
            <p:nvPr/>
          </p:nvSpPr>
          <p:spPr bwMode="auto">
            <a:xfrm>
              <a:off x="3024" y="1821"/>
              <a:ext cx="284"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a:t>
              </a:r>
              <a:endParaRPr lang="en-US" altLang="en-US" sz="2800" smtClean="0">
                <a:solidFill>
                  <a:srgbClr val="000000"/>
                </a:solidFill>
                <a:latin typeface="Helvetica" charset="0"/>
              </a:endParaRPr>
            </a:p>
          </p:txBody>
        </p:sp>
        <p:sp>
          <p:nvSpPr>
            <p:cNvPr id="13396" name="Text Box 84"/>
            <p:cNvSpPr txBox="1">
              <a:spLocks noChangeArrowheads="1"/>
            </p:cNvSpPr>
            <p:nvPr/>
          </p:nvSpPr>
          <p:spPr bwMode="auto">
            <a:xfrm>
              <a:off x="3264"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O</a:t>
              </a:r>
              <a:endParaRPr lang="en-US" altLang="en-US" sz="2800" smtClean="0">
                <a:solidFill>
                  <a:srgbClr val="000000"/>
                </a:solidFill>
                <a:latin typeface="Helvetica" charset="0"/>
              </a:endParaRPr>
            </a:p>
          </p:txBody>
        </p:sp>
        <p:sp>
          <p:nvSpPr>
            <p:cNvPr id="13397" name="Text Box 85"/>
            <p:cNvSpPr txBox="1">
              <a:spLocks noChangeArrowheads="1"/>
            </p:cNvSpPr>
            <p:nvPr/>
          </p:nvSpPr>
          <p:spPr bwMode="auto">
            <a:xfrm>
              <a:off x="3456"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P</a:t>
              </a:r>
              <a:endParaRPr lang="en-US" altLang="en-US" sz="2800" smtClean="0">
                <a:solidFill>
                  <a:srgbClr val="000000"/>
                </a:solidFill>
                <a:latin typeface="Helvetica" charset="0"/>
              </a:endParaRPr>
            </a:p>
          </p:txBody>
        </p:sp>
        <p:sp>
          <p:nvSpPr>
            <p:cNvPr id="13398" name="Text Box 86"/>
            <p:cNvSpPr txBox="1">
              <a:spLocks noChangeArrowheads="1"/>
            </p:cNvSpPr>
            <p:nvPr/>
          </p:nvSpPr>
          <p:spPr bwMode="auto">
            <a:xfrm>
              <a:off x="3696"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Q</a:t>
              </a:r>
            </a:p>
          </p:txBody>
        </p:sp>
        <p:sp>
          <p:nvSpPr>
            <p:cNvPr id="13399" name="Text Box 87"/>
            <p:cNvSpPr txBox="1">
              <a:spLocks noChangeArrowheads="1"/>
            </p:cNvSpPr>
            <p:nvPr/>
          </p:nvSpPr>
          <p:spPr bwMode="auto">
            <a:xfrm>
              <a:off x="4224"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S</a:t>
              </a:r>
              <a:endParaRPr lang="en-US" altLang="en-US" sz="2800" smtClean="0">
                <a:solidFill>
                  <a:srgbClr val="000000"/>
                </a:solidFill>
                <a:latin typeface="Helvetica" charset="0"/>
              </a:endParaRPr>
            </a:p>
          </p:txBody>
        </p:sp>
        <p:sp>
          <p:nvSpPr>
            <p:cNvPr id="13400" name="Text Box 88"/>
            <p:cNvSpPr txBox="1">
              <a:spLocks noChangeArrowheads="1"/>
            </p:cNvSpPr>
            <p:nvPr/>
          </p:nvSpPr>
          <p:spPr bwMode="auto">
            <a:xfrm>
              <a:off x="436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a:t>
              </a:r>
              <a:endParaRPr lang="en-US" altLang="en-US" sz="2800" smtClean="0">
                <a:solidFill>
                  <a:srgbClr val="000000"/>
                </a:solidFill>
                <a:latin typeface="Helvetica" charset="0"/>
              </a:endParaRPr>
            </a:p>
          </p:txBody>
        </p:sp>
        <p:sp>
          <p:nvSpPr>
            <p:cNvPr id="13401" name="Text Box 89"/>
            <p:cNvSpPr txBox="1">
              <a:spLocks noChangeArrowheads="1"/>
            </p:cNvSpPr>
            <p:nvPr/>
          </p:nvSpPr>
          <p:spPr bwMode="auto">
            <a:xfrm>
              <a:off x="4800" y="1821"/>
              <a:ext cx="46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A…J</a:t>
              </a:r>
              <a:endParaRPr lang="en-US" altLang="en-US" sz="2800" smtClean="0">
                <a:solidFill>
                  <a:srgbClr val="000000"/>
                </a:solidFill>
                <a:latin typeface="Helvetica" charset="0"/>
              </a:endParaRPr>
            </a:p>
          </p:txBody>
        </p:sp>
      </p:grpSp>
      <p:grpSp>
        <p:nvGrpSpPr>
          <p:cNvPr id="13402" name="Group 90"/>
          <p:cNvGrpSpPr>
            <a:grpSpLocks/>
          </p:cNvGrpSpPr>
          <p:nvPr/>
        </p:nvGrpSpPr>
        <p:grpSpPr bwMode="auto">
          <a:xfrm>
            <a:off x="2286000" y="1752600"/>
            <a:ext cx="762000" cy="457200"/>
            <a:chOff x="1536" y="3312"/>
            <a:chExt cx="480" cy="288"/>
          </a:xfrm>
        </p:grpSpPr>
        <p:sp>
          <p:nvSpPr>
            <p:cNvPr id="13403" name="Oval 91"/>
            <p:cNvSpPr>
              <a:spLocks noChangeArrowheads="1"/>
            </p:cNvSpPr>
            <p:nvPr/>
          </p:nvSpPr>
          <p:spPr bwMode="auto">
            <a:xfrm>
              <a:off x="1536" y="3312"/>
              <a:ext cx="480" cy="240"/>
            </a:xfrm>
            <a:prstGeom prst="ellipse">
              <a:avLst/>
            </a:prstGeom>
            <a:solidFill>
              <a:srgbClr val="FF505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04" name="Text Box 92"/>
            <p:cNvSpPr txBox="1">
              <a:spLocks noChangeArrowheads="1"/>
            </p:cNvSpPr>
            <p:nvPr/>
          </p:nvSpPr>
          <p:spPr bwMode="auto">
            <a:xfrm>
              <a:off x="1584" y="3312"/>
              <a:ext cx="42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Cro</a:t>
              </a:r>
            </a:p>
          </p:txBody>
        </p:sp>
      </p:grpSp>
      <p:grpSp>
        <p:nvGrpSpPr>
          <p:cNvPr id="13405" name="Group 93"/>
          <p:cNvGrpSpPr>
            <a:grpSpLocks/>
          </p:cNvGrpSpPr>
          <p:nvPr/>
        </p:nvGrpSpPr>
        <p:grpSpPr bwMode="auto">
          <a:xfrm>
            <a:off x="3276600" y="1752600"/>
            <a:ext cx="762000" cy="457200"/>
            <a:chOff x="1536" y="3312"/>
            <a:chExt cx="480" cy="288"/>
          </a:xfrm>
        </p:grpSpPr>
        <p:sp>
          <p:nvSpPr>
            <p:cNvPr id="13406" name="Oval 94"/>
            <p:cNvSpPr>
              <a:spLocks noChangeArrowheads="1"/>
            </p:cNvSpPr>
            <p:nvPr/>
          </p:nvSpPr>
          <p:spPr bwMode="auto">
            <a:xfrm>
              <a:off x="1536" y="3312"/>
              <a:ext cx="480" cy="240"/>
            </a:xfrm>
            <a:prstGeom prst="ellipse">
              <a:avLst/>
            </a:prstGeom>
            <a:solidFill>
              <a:srgbClr val="FF505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07" name="Text Box 95"/>
            <p:cNvSpPr txBox="1">
              <a:spLocks noChangeArrowheads="1"/>
            </p:cNvSpPr>
            <p:nvPr/>
          </p:nvSpPr>
          <p:spPr bwMode="auto">
            <a:xfrm>
              <a:off x="1584" y="3312"/>
              <a:ext cx="42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Cro</a:t>
              </a:r>
            </a:p>
          </p:txBody>
        </p:sp>
      </p:grpSp>
      <p:grpSp>
        <p:nvGrpSpPr>
          <p:cNvPr id="13408" name="Group 96"/>
          <p:cNvGrpSpPr>
            <a:grpSpLocks/>
          </p:cNvGrpSpPr>
          <p:nvPr/>
        </p:nvGrpSpPr>
        <p:grpSpPr bwMode="auto">
          <a:xfrm>
            <a:off x="5943600" y="1752600"/>
            <a:ext cx="533400" cy="457200"/>
            <a:chOff x="3936" y="864"/>
            <a:chExt cx="336" cy="288"/>
          </a:xfrm>
        </p:grpSpPr>
        <p:sp>
          <p:nvSpPr>
            <p:cNvPr id="13409" name="Oval 97"/>
            <p:cNvSpPr>
              <a:spLocks noChangeArrowheads="1"/>
            </p:cNvSpPr>
            <p:nvPr/>
          </p:nvSpPr>
          <p:spPr bwMode="auto">
            <a:xfrm>
              <a:off x="3936" y="864"/>
              <a:ext cx="336" cy="240"/>
            </a:xfrm>
            <a:prstGeom prst="ellipse">
              <a:avLst/>
            </a:prstGeom>
            <a:solidFill>
              <a:srgbClr val="00FF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10" name="Text Box 98"/>
            <p:cNvSpPr txBox="1">
              <a:spLocks noChangeArrowheads="1"/>
            </p:cNvSpPr>
            <p:nvPr/>
          </p:nvSpPr>
          <p:spPr bwMode="auto">
            <a:xfrm>
              <a:off x="3984" y="864"/>
              <a:ext cx="265" cy="288"/>
            </a:xfrm>
            <a:prstGeom prst="rect">
              <a:avLst/>
            </a:prstGeom>
            <a:noFill/>
            <a:ln>
              <a:noFill/>
            </a:ln>
            <a:effectLst/>
            <a:extLst>
              <a:ext uri="{909E8E84-426E-40DD-AFC4-6F175D3DCCD1}">
                <a14:hiddenFill xmlns:a14="http://schemas.microsoft.com/office/drawing/2010/main" xmlns="">
                  <a:solidFill>
                    <a:srgbClr val="00FF99"/>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Q</a:t>
              </a:r>
            </a:p>
          </p:txBody>
        </p:sp>
      </p:grpSp>
      <p:sp>
        <p:nvSpPr>
          <p:cNvPr id="13411" name="Line 99"/>
          <p:cNvSpPr>
            <a:spLocks noChangeShapeType="1"/>
          </p:cNvSpPr>
          <p:nvPr/>
        </p:nvSpPr>
        <p:spPr bwMode="auto">
          <a:xfrm>
            <a:off x="6324600" y="2209800"/>
            <a:ext cx="304800" cy="10668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12" name="AutoShape 100"/>
          <p:cNvSpPr>
            <a:spLocks noChangeArrowheads="1"/>
          </p:cNvSpPr>
          <p:nvPr/>
        </p:nvSpPr>
        <p:spPr bwMode="auto">
          <a:xfrm flipH="1">
            <a:off x="6400800" y="5029200"/>
            <a:ext cx="2209800" cy="228600"/>
          </a:xfrm>
          <a:prstGeom prst="leftArrow">
            <a:avLst>
              <a:gd name="adj1" fmla="val 50000"/>
              <a:gd name="adj2" fmla="val 241667"/>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13" name="Text Box 101"/>
          <p:cNvSpPr txBox="1">
            <a:spLocks noChangeArrowheads="1"/>
          </p:cNvSpPr>
          <p:nvPr/>
        </p:nvSpPr>
        <p:spPr bwMode="auto">
          <a:xfrm>
            <a:off x="6324600" y="5715000"/>
            <a:ext cx="21161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Lytic functions</a:t>
            </a:r>
          </a:p>
        </p:txBody>
      </p:sp>
      <p:sp>
        <p:nvSpPr>
          <p:cNvPr id="13414" name="Line 102"/>
          <p:cNvSpPr>
            <a:spLocks noChangeShapeType="1"/>
          </p:cNvSpPr>
          <p:nvPr/>
        </p:nvSpPr>
        <p:spPr bwMode="auto">
          <a:xfrm>
            <a:off x="6553200" y="44958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15" name="Line 103"/>
          <p:cNvSpPr>
            <a:spLocks noChangeShapeType="1"/>
          </p:cNvSpPr>
          <p:nvPr/>
        </p:nvSpPr>
        <p:spPr bwMode="auto">
          <a:xfrm>
            <a:off x="6553200" y="52578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16" name="Text Box 104"/>
          <p:cNvSpPr txBox="1">
            <a:spLocks noChangeArrowheads="1"/>
          </p:cNvSpPr>
          <p:nvPr/>
        </p:nvSpPr>
        <p:spPr bwMode="auto">
          <a:xfrm>
            <a:off x="5646738" y="6172200"/>
            <a:ext cx="349091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Viral head &amp; tail proteins</a:t>
            </a:r>
          </a:p>
        </p:txBody>
      </p:sp>
      <p:sp>
        <p:nvSpPr>
          <p:cNvPr id="13417" name="Line 105"/>
          <p:cNvSpPr>
            <a:spLocks noChangeShapeType="1"/>
          </p:cNvSpPr>
          <p:nvPr/>
        </p:nvSpPr>
        <p:spPr bwMode="auto">
          <a:xfrm flipH="1">
            <a:off x="3608388" y="2192338"/>
            <a:ext cx="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18" name="Line 106"/>
          <p:cNvSpPr>
            <a:spLocks noChangeShapeType="1"/>
          </p:cNvSpPr>
          <p:nvPr/>
        </p:nvSpPr>
        <p:spPr bwMode="auto">
          <a:xfrm flipH="1">
            <a:off x="3733800" y="2209800"/>
            <a:ext cx="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19" name="Line 107"/>
          <p:cNvSpPr>
            <a:spLocks noChangeShapeType="1"/>
          </p:cNvSpPr>
          <p:nvPr/>
        </p:nvSpPr>
        <p:spPr bwMode="auto">
          <a:xfrm flipH="1">
            <a:off x="3505200" y="2209800"/>
            <a:ext cx="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20" name="Line 108"/>
          <p:cNvSpPr>
            <a:spLocks noChangeShapeType="1"/>
          </p:cNvSpPr>
          <p:nvPr/>
        </p:nvSpPr>
        <p:spPr bwMode="auto">
          <a:xfrm flipH="1">
            <a:off x="2693988" y="2192338"/>
            <a:ext cx="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21" name="Line 109"/>
          <p:cNvSpPr>
            <a:spLocks noChangeShapeType="1"/>
          </p:cNvSpPr>
          <p:nvPr/>
        </p:nvSpPr>
        <p:spPr bwMode="auto">
          <a:xfrm flipH="1">
            <a:off x="2819400" y="2209800"/>
            <a:ext cx="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3422" name="Line 110"/>
          <p:cNvSpPr>
            <a:spLocks noChangeShapeType="1"/>
          </p:cNvSpPr>
          <p:nvPr/>
        </p:nvSpPr>
        <p:spPr bwMode="auto">
          <a:xfrm flipH="1">
            <a:off x="2590800" y="2209800"/>
            <a:ext cx="0" cy="11430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Tree>
    <p:extLst>
      <p:ext uri="{BB962C8B-B14F-4D97-AF65-F5344CB8AC3E}">
        <p14:creationId xmlns:p14="http://schemas.microsoft.com/office/powerpoint/2010/main" xmlns="" val="23239462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324600"/>
          </a:xfrm>
        </p:spPr>
        <p:txBody>
          <a:bodyPr>
            <a:noAutofit/>
          </a:bodyPr>
          <a:lstStyle/>
          <a:p>
            <a:r>
              <a:rPr lang="en-US" sz="2400" dirty="0" smtClean="0">
                <a:latin typeface="Times New Roman" pitchFamily="18" charset="0"/>
                <a:cs typeface="Times New Roman" pitchFamily="18" charset="0"/>
              </a:rPr>
              <a:t>Lysogeny is maintained by repressor protein</a:t>
            </a:r>
          </a:p>
          <a:p>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he two promoters </a:t>
            </a:r>
            <a:r>
              <a:rPr lang="en-US" sz="2400" i="1" dirty="0" smtClean="0">
                <a:latin typeface="Times New Roman" pitchFamily="18" charset="0"/>
                <a:cs typeface="Times New Roman" pitchFamily="18" charset="0"/>
              </a:rPr>
              <a:t>PL and PR </a:t>
            </a:r>
            <a:r>
              <a:rPr lang="en-US" sz="2400" dirty="0" smtClean="0">
                <a:latin typeface="Times New Roman" pitchFamily="18" charset="0"/>
                <a:cs typeface="Times New Roman" pitchFamily="18" charset="0"/>
              </a:rPr>
              <a:t>for the immediate early genes </a:t>
            </a:r>
            <a:r>
              <a:rPr lang="en-US" sz="2400" i="1" dirty="0" smtClean="0">
                <a:latin typeface="Times New Roman" pitchFamily="18" charset="0"/>
                <a:cs typeface="Times New Roman" pitchFamily="18" charset="0"/>
              </a:rPr>
              <a:t>N and cro.</a:t>
            </a:r>
          </a:p>
          <a:p>
            <a:r>
              <a:rPr lang="en-US" sz="2400" dirty="0" smtClean="0">
                <a:latin typeface="Times New Roman" pitchFamily="18" charset="0"/>
                <a:cs typeface="Times New Roman" pitchFamily="18" charset="0"/>
              </a:rPr>
              <a:t>The promoters </a:t>
            </a:r>
            <a:r>
              <a:rPr lang="en-US" sz="2400" i="1" dirty="0" smtClean="0">
                <a:latin typeface="Times New Roman" pitchFamily="18" charset="0"/>
                <a:cs typeface="Times New Roman" pitchFamily="18" charset="0"/>
              </a:rPr>
              <a:t>PL and PR lie on either side of the cl gene. </a:t>
            </a:r>
          </a:p>
          <a:p>
            <a:r>
              <a:rPr lang="en-US" sz="2400" i="1" dirty="0" smtClean="0">
                <a:latin typeface="Times New Roman" pitchFamily="18" charset="0"/>
                <a:cs typeface="Times New Roman" pitchFamily="18" charset="0"/>
              </a:rPr>
              <a:t>Associated </a:t>
            </a:r>
            <a:r>
              <a:rPr lang="en-US" sz="2400" dirty="0" smtClean="0">
                <a:latin typeface="Times New Roman" pitchFamily="18" charset="0"/>
                <a:cs typeface="Times New Roman" pitchFamily="18" charset="0"/>
              </a:rPr>
              <a:t>with each promoter is an operator </a:t>
            </a:r>
            <a:r>
              <a:rPr lang="en-US" sz="2400" i="1" dirty="0" smtClean="0">
                <a:latin typeface="Times New Roman" pitchFamily="18" charset="0"/>
                <a:cs typeface="Times New Roman" pitchFamily="18" charset="0"/>
              </a:rPr>
              <a:t>(OL, OR) at which repressor </a:t>
            </a:r>
            <a:r>
              <a:rPr lang="en-US" sz="2400" dirty="0" smtClean="0">
                <a:latin typeface="Times New Roman" pitchFamily="18" charset="0"/>
                <a:cs typeface="Times New Roman" pitchFamily="18" charset="0"/>
              </a:rPr>
              <a:t>protein binds to prevent RNA polymerase from initiating transcription</a:t>
            </a:r>
          </a:p>
          <a:p>
            <a:r>
              <a:rPr lang="en-US" sz="2400" dirty="0" smtClean="0">
                <a:latin typeface="Times New Roman" pitchFamily="18" charset="0"/>
                <a:cs typeface="Times New Roman" pitchFamily="18" charset="0"/>
              </a:rPr>
              <a:t>The repressor protein is coded by the </a:t>
            </a:r>
            <a:r>
              <a:rPr lang="en-US" sz="2400" i="1" dirty="0" smtClean="0">
                <a:latin typeface="Times New Roman" pitchFamily="18" charset="0"/>
                <a:cs typeface="Times New Roman" pitchFamily="18" charset="0"/>
              </a:rPr>
              <a:t>cl gene. </a:t>
            </a:r>
          </a:p>
          <a:p>
            <a:r>
              <a:rPr lang="en-US" sz="2400" i="1" dirty="0" smtClean="0">
                <a:latin typeface="Times New Roman" pitchFamily="18" charset="0"/>
                <a:cs typeface="Times New Roman" pitchFamily="18" charset="0"/>
              </a:rPr>
              <a:t>Mutants in this gene </a:t>
            </a:r>
            <a:r>
              <a:rPr lang="en-US" sz="2400" dirty="0" smtClean="0">
                <a:latin typeface="Times New Roman" pitchFamily="18" charset="0"/>
                <a:cs typeface="Times New Roman" pitchFamily="18" charset="0"/>
              </a:rPr>
              <a:t>cannot maintain lysogeny, but always enter the lytic cycle. </a:t>
            </a:r>
          </a:p>
          <a:p>
            <a:r>
              <a:rPr lang="en-US" sz="2400" dirty="0" smtClean="0">
                <a:latin typeface="Times New Roman" pitchFamily="18" charset="0"/>
                <a:cs typeface="Times New Roman" pitchFamily="18" charset="0"/>
              </a:rPr>
              <a:t>The lysogenic state and provides immunity against  superinfection by new phage lambda genomes.</a:t>
            </a:r>
          </a:p>
          <a:p>
            <a:r>
              <a:rPr lang="en-US" sz="2400" dirty="0" smtClean="0">
                <a:latin typeface="Times New Roman" pitchFamily="18" charset="0"/>
                <a:cs typeface="Times New Roman" pitchFamily="18" charset="0"/>
              </a:rPr>
              <a:t>When a bacterial culture is infected with a phage, the cells are lysed</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to generate clearing regions called plaques.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40" name="Group 4"/>
          <p:cNvGrpSpPr>
            <a:grpSpLocks/>
          </p:cNvGrpSpPr>
          <p:nvPr/>
        </p:nvGrpSpPr>
        <p:grpSpPr bwMode="auto">
          <a:xfrm>
            <a:off x="1285875" y="1416050"/>
            <a:ext cx="457200" cy="519113"/>
            <a:chOff x="2592" y="912"/>
            <a:chExt cx="288" cy="327"/>
          </a:xfrm>
        </p:grpSpPr>
        <p:sp>
          <p:nvSpPr>
            <p:cNvPr id="14341" name="Text Box 5"/>
            <p:cNvSpPr txBox="1">
              <a:spLocks noChangeArrowheads="1"/>
            </p:cNvSpPr>
            <p:nvPr/>
          </p:nvSpPr>
          <p:spPr bwMode="auto">
            <a:xfrm>
              <a:off x="2592" y="912"/>
              <a:ext cx="247"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800" smtClean="0">
                  <a:solidFill>
                    <a:srgbClr val="000000"/>
                  </a:solidFill>
                  <a:latin typeface="Helvetica" charset="0"/>
                </a:rPr>
                <a:t>+</a:t>
              </a:r>
              <a:endParaRPr lang="en-US" altLang="en-US" sz="2400" smtClean="0">
                <a:solidFill>
                  <a:srgbClr val="000000"/>
                </a:solidFill>
                <a:latin typeface="Helvetica" charset="0"/>
              </a:endParaRPr>
            </a:p>
          </p:txBody>
        </p:sp>
        <p:sp>
          <p:nvSpPr>
            <p:cNvPr id="14342" name="Oval 6"/>
            <p:cNvSpPr>
              <a:spLocks noChangeArrowheads="1"/>
            </p:cNvSpPr>
            <p:nvPr/>
          </p:nvSpPr>
          <p:spPr bwMode="auto">
            <a:xfrm>
              <a:off x="2592" y="960"/>
              <a:ext cx="288" cy="24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4343" name="Rectangle 7"/>
          <p:cNvSpPr>
            <a:spLocks noChangeArrowheads="1"/>
          </p:cNvSpPr>
          <p:nvPr/>
        </p:nvSpPr>
        <p:spPr bwMode="auto">
          <a:xfrm>
            <a:off x="914400" y="457200"/>
            <a:ext cx="7772400" cy="8382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Lysogeny: CII and CIII stimulate expression of </a:t>
            </a:r>
            <a:r>
              <a:rPr lang="en-US" altLang="en-US" sz="3200" i="1" smtClean="0">
                <a:solidFill>
                  <a:srgbClr val="000000"/>
                </a:solidFill>
              </a:rPr>
              <a:t>cI</a:t>
            </a:r>
            <a:r>
              <a:rPr lang="en-US" altLang="en-US" sz="3200" smtClean="0">
                <a:solidFill>
                  <a:srgbClr val="000000"/>
                </a:solidFill>
              </a:rPr>
              <a:t> to make repressor</a:t>
            </a:r>
          </a:p>
        </p:txBody>
      </p:sp>
      <p:grpSp>
        <p:nvGrpSpPr>
          <p:cNvPr id="14344" name="Group 8"/>
          <p:cNvGrpSpPr>
            <a:grpSpLocks/>
          </p:cNvGrpSpPr>
          <p:nvPr/>
        </p:nvGrpSpPr>
        <p:grpSpPr bwMode="auto">
          <a:xfrm>
            <a:off x="533400" y="2590800"/>
            <a:ext cx="8153400" cy="2301875"/>
            <a:chOff x="336" y="1555"/>
            <a:chExt cx="5136" cy="1450"/>
          </a:xfrm>
        </p:grpSpPr>
        <p:sp>
          <p:nvSpPr>
            <p:cNvPr id="14345" name="Text Box 9"/>
            <p:cNvSpPr txBox="1">
              <a:spLocks noChangeArrowheads="1"/>
            </p:cNvSpPr>
            <p:nvPr/>
          </p:nvSpPr>
          <p:spPr bwMode="auto">
            <a:xfrm>
              <a:off x="2208" y="2717"/>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4346" name="Rectangle 10"/>
            <p:cNvSpPr>
              <a:spLocks noChangeArrowheads="1"/>
            </p:cNvSpPr>
            <p:nvPr/>
          </p:nvSpPr>
          <p:spPr bwMode="auto">
            <a:xfrm>
              <a:off x="1248" y="1613"/>
              <a:ext cx="201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47" name="Rectangle 11"/>
            <p:cNvSpPr>
              <a:spLocks noChangeArrowheads="1"/>
            </p:cNvSpPr>
            <p:nvPr/>
          </p:nvSpPr>
          <p:spPr bwMode="auto">
            <a:xfrm>
              <a:off x="3264" y="1613"/>
              <a:ext cx="432" cy="480"/>
            </a:xfrm>
            <a:prstGeom prst="rect">
              <a:avLst/>
            </a:prstGeom>
            <a:solidFill>
              <a:srgbClr val="99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48" name="Rectangle 12"/>
            <p:cNvSpPr>
              <a:spLocks noChangeArrowheads="1"/>
            </p:cNvSpPr>
            <p:nvPr/>
          </p:nvSpPr>
          <p:spPr bwMode="auto">
            <a:xfrm>
              <a:off x="3696" y="1613"/>
              <a:ext cx="57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49" name="Rectangle 13"/>
            <p:cNvSpPr>
              <a:spLocks noChangeArrowheads="1"/>
            </p:cNvSpPr>
            <p:nvPr/>
          </p:nvSpPr>
          <p:spPr bwMode="auto">
            <a:xfrm>
              <a:off x="4272" y="1613"/>
              <a:ext cx="336" cy="480"/>
            </a:xfrm>
            <a:prstGeom prst="rect">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50" name="Rectangle 14"/>
            <p:cNvSpPr>
              <a:spLocks noChangeArrowheads="1"/>
            </p:cNvSpPr>
            <p:nvPr/>
          </p:nvSpPr>
          <p:spPr bwMode="auto">
            <a:xfrm>
              <a:off x="4608" y="1613"/>
              <a:ext cx="720" cy="48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51" name="Rectangle 15"/>
            <p:cNvSpPr>
              <a:spLocks noChangeArrowheads="1"/>
            </p:cNvSpPr>
            <p:nvPr/>
          </p:nvSpPr>
          <p:spPr bwMode="auto">
            <a:xfrm>
              <a:off x="336" y="1613"/>
              <a:ext cx="912" cy="48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4352" name="Group 16"/>
            <p:cNvGrpSpPr>
              <a:grpSpLocks/>
            </p:cNvGrpSpPr>
            <p:nvPr/>
          </p:nvGrpSpPr>
          <p:grpSpPr bwMode="auto">
            <a:xfrm>
              <a:off x="432" y="2285"/>
              <a:ext cx="5040" cy="65"/>
              <a:chOff x="432" y="2256"/>
              <a:chExt cx="5040" cy="65"/>
            </a:xfrm>
          </p:grpSpPr>
          <p:sp>
            <p:nvSpPr>
              <p:cNvPr id="14353" name="Line 17"/>
              <p:cNvSpPr>
                <a:spLocks noChangeShapeType="1"/>
              </p:cNvSpPr>
              <p:nvPr/>
            </p:nvSpPr>
            <p:spPr bwMode="auto">
              <a:xfrm>
                <a:off x="432" y="2256"/>
                <a:ext cx="504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54" name="Line 18"/>
              <p:cNvSpPr>
                <a:spLocks noChangeShapeType="1"/>
              </p:cNvSpPr>
              <p:nvPr/>
            </p:nvSpPr>
            <p:spPr bwMode="auto">
              <a:xfrm flipH="1">
                <a:off x="432" y="2321"/>
                <a:ext cx="4992"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4355" name="AutoShape 19"/>
            <p:cNvSpPr>
              <a:spLocks noChangeArrowheads="1"/>
            </p:cNvSpPr>
            <p:nvPr/>
          </p:nvSpPr>
          <p:spPr bwMode="auto">
            <a:xfrm rot="5400000">
              <a:off x="247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56" name="AutoShape 20"/>
            <p:cNvSpPr>
              <a:spLocks noChangeArrowheads="1"/>
            </p:cNvSpPr>
            <p:nvPr/>
          </p:nvSpPr>
          <p:spPr bwMode="auto">
            <a:xfrm rot="5400000">
              <a:off x="4008"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57" name="AutoShape 21"/>
            <p:cNvSpPr>
              <a:spLocks noChangeArrowheads="1"/>
            </p:cNvSpPr>
            <p:nvPr/>
          </p:nvSpPr>
          <p:spPr bwMode="auto">
            <a:xfrm rot="-5400000">
              <a:off x="1560"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58" name="AutoShape 22"/>
            <p:cNvSpPr>
              <a:spLocks noChangeArrowheads="1"/>
            </p:cNvSpPr>
            <p:nvPr/>
          </p:nvSpPr>
          <p:spPr bwMode="auto">
            <a:xfrm rot="-5400000">
              <a:off x="2136"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59" name="AutoShape 23"/>
            <p:cNvSpPr>
              <a:spLocks noChangeArrowheads="1"/>
            </p:cNvSpPr>
            <p:nvPr/>
          </p:nvSpPr>
          <p:spPr bwMode="auto">
            <a:xfrm rot="-5400000">
              <a:off x="744"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60" name="AutoShape 24"/>
            <p:cNvSpPr>
              <a:spLocks noChangeArrowheads="1"/>
            </p:cNvSpPr>
            <p:nvPr/>
          </p:nvSpPr>
          <p:spPr bwMode="auto">
            <a:xfrm rot="-5400000">
              <a:off x="295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61" name="Rectangle 25"/>
            <p:cNvSpPr>
              <a:spLocks noChangeArrowheads="1"/>
            </p:cNvSpPr>
            <p:nvPr/>
          </p:nvSpPr>
          <p:spPr bwMode="auto">
            <a:xfrm>
              <a:off x="2832" y="2141"/>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62" name="Rectangle 26"/>
            <p:cNvSpPr>
              <a:spLocks noChangeArrowheads="1"/>
            </p:cNvSpPr>
            <p:nvPr/>
          </p:nvSpPr>
          <p:spPr bwMode="auto">
            <a:xfrm>
              <a:off x="1344"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63" name="Rectangle 27"/>
            <p:cNvSpPr>
              <a:spLocks noChangeArrowheads="1"/>
            </p:cNvSpPr>
            <p:nvPr/>
          </p:nvSpPr>
          <p:spPr bwMode="auto">
            <a:xfrm>
              <a:off x="364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64" name="Rectangle 28"/>
            <p:cNvSpPr>
              <a:spLocks noChangeArrowheads="1"/>
            </p:cNvSpPr>
            <p:nvPr/>
          </p:nvSpPr>
          <p:spPr bwMode="auto">
            <a:xfrm>
              <a:off x="388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65" name="Rectangle 29"/>
            <p:cNvSpPr>
              <a:spLocks noChangeArrowheads="1"/>
            </p:cNvSpPr>
            <p:nvPr/>
          </p:nvSpPr>
          <p:spPr bwMode="auto">
            <a:xfrm>
              <a:off x="4272"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66" name="Text Box 30"/>
            <p:cNvSpPr txBox="1">
              <a:spLocks noChangeArrowheads="1"/>
            </p:cNvSpPr>
            <p:nvPr/>
          </p:nvSpPr>
          <p:spPr bwMode="auto">
            <a:xfrm>
              <a:off x="624" y="2429"/>
              <a:ext cx="43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sp>
          <p:nvSpPr>
            <p:cNvPr id="14367" name="Text Box 31"/>
            <p:cNvSpPr txBox="1">
              <a:spLocks noChangeArrowheads="1"/>
            </p:cNvSpPr>
            <p:nvPr/>
          </p:nvSpPr>
          <p:spPr bwMode="auto">
            <a:xfrm>
              <a:off x="1776" y="2429"/>
              <a:ext cx="34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4368" name="Text Box 32"/>
            <p:cNvSpPr txBox="1">
              <a:spLocks noChangeArrowheads="1"/>
            </p:cNvSpPr>
            <p:nvPr/>
          </p:nvSpPr>
          <p:spPr bwMode="auto">
            <a:xfrm>
              <a:off x="1536" y="2429"/>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4369" name="Text Box 33"/>
            <p:cNvSpPr txBox="1">
              <a:spLocks noChangeArrowheads="1"/>
            </p:cNvSpPr>
            <p:nvPr/>
          </p:nvSpPr>
          <p:spPr bwMode="auto">
            <a:xfrm>
              <a:off x="2064" y="2429"/>
              <a:ext cx="4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a:t>
              </a:r>
            </a:p>
          </p:txBody>
        </p:sp>
        <p:sp>
          <p:nvSpPr>
            <p:cNvPr id="14370" name="Text Box 34"/>
            <p:cNvSpPr txBox="1">
              <a:spLocks noChangeArrowheads="1"/>
            </p:cNvSpPr>
            <p:nvPr/>
          </p:nvSpPr>
          <p:spPr bwMode="auto">
            <a:xfrm>
              <a:off x="2448" y="2429"/>
              <a:ext cx="38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4371" name="Text Box 35"/>
            <p:cNvSpPr txBox="1">
              <a:spLocks noChangeArrowheads="1"/>
            </p:cNvSpPr>
            <p:nvPr/>
          </p:nvSpPr>
          <p:spPr bwMode="auto">
            <a:xfrm>
              <a:off x="3024" y="2429"/>
              <a:ext cx="47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a:t>
              </a:r>
            </a:p>
          </p:txBody>
        </p:sp>
        <p:sp>
          <p:nvSpPr>
            <p:cNvPr id="14372" name="Text Box 36"/>
            <p:cNvSpPr txBox="1">
              <a:spLocks noChangeArrowheads="1"/>
            </p:cNvSpPr>
            <p:nvPr/>
          </p:nvSpPr>
          <p:spPr bwMode="auto">
            <a:xfrm>
              <a:off x="3984" y="2429"/>
              <a:ext cx="37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sp>
          <p:nvSpPr>
            <p:cNvPr id="14373" name="Text Box 37"/>
            <p:cNvSpPr txBox="1">
              <a:spLocks noChangeArrowheads="1"/>
            </p:cNvSpPr>
            <p:nvPr/>
          </p:nvSpPr>
          <p:spPr bwMode="auto">
            <a:xfrm>
              <a:off x="3744" y="2621"/>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R3</a:t>
              </a:r>
              <a:r>
                <a:rPr lang="en-US" altLang="en-US" sz="2400" smtClean="0">
                  <a:solidFill>
                    <a:srgbClr val="000000"/>
                  </a:solidFill>
                  <a:latin typeface="Helvetica" charset="0"/>
                </a:rPr>
                <a:t> </a:t>
              </a:r>
            </a:p>
          </p:txBody>
        </p:sp>
        <p:sp>
          <p:nvSpPr>
            <p:cNvPr id="14374" name="Text Box 38"/>
            <p:cNvSpPr txBox="1">
              <a:spLocks noChangeArrowheads="1"/>
            </p:cNvSpPr>
            <p:nvPr/>
          </p:nvSpPr>
          <p:spPr bwMode="auto">
            <a:xfrm>
              <a:off x="1104" y="2429"/>
              <a:ext cx="36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L1</a:t>
              </a:r>
              <a:r>
                <a:rPr lang="en-US" altLang="en-US" sz="2400" smtClean="0">
                  <a:solidFill>
                    <a:srgbClr val="000000"/>
                  </a:solidFill>
                  <a:latin typeface="Helvetica" charset="0"/>
                </a:rPr>
                <a:t> </a:t>
              </a:r>
            </a:p>
          </p:txBody>
        </p:sp>
        <p:grpSp>
          <p:nvGrpSpPr>
            <p:cNvPr id="14375" name="Group 39"/>
            <p:cNvGrpSpPr>
              <a:grpSpLocks/>
            </p:cNvGrpSpPr>
            <p:nvPr/>
          </p:nvGrpSpPr>
          <p:grpSpPr bwMode="auto">
            <a:xfrm>
              <a:off x="1732" y="2257"/>
              <a:ext cx="192" cy="120"/>
              <a:chOff x="1920" y="3888"/>
              <a:chExt cx="144" cy="48"/>
            </a:xfrm>
          </p:grpSpPr>
          <p:sp>
            <p:nvSpPr>
              <p:cNvPr id="14376" name="Oval 40"/>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77" name="Oval 41"/>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78" name="Oval 42"/>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4379" name="Text Box 43"/>
            <p:cNvSpPr txBox="1">
              <a:spLocks noChangeArrowheads="1"/>
            </p:cNvSpPr>
            <p:nvPr/>
          </p:nvSpPr>
          <p:spPr bwMode="auto">
            <a:xfrm>
              <a:off x="2784"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t>
              </a:r>
            </a:p>
          </p:txBody>
        </p:sp>
        <p:sp>
          <p:nvSpPr>
            <p:cNvPr id="14380" name="Text Box 44"/>
            <p:cNvSpPr txBox="1">
              <a:spLocks noChangeArrowheads="1"/>
            </p:cNvSpPr>
            <p:nvPr/>
          </p:nvSpPr>
          <p:spPr bwMode="auto">
            <a:xfrm>
              <a:off x="3552"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
          <p:nvSpPr>
            <p:cNvPr id="14381" name="Text Box 45"/>
            <p:cNvSpPr txBox="1">
              <a:spLocks noChangeArrowheads="1"/>
            </p:cNvSpPr>
            <p:nvPr/>
          </p:nvSpPr>
          <p:spPr bwMode="auto">
            <a:xfrm>
              <a:off x="4320" y="2429"/>
              <a:ext cx="37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6S</a:t>
              </a:r>
              <a:r>
                <a:rPr lang="en-US" altLang="en-US" sz="2400" smtClean="0">
                  <a:solidFill>
                    <a:srgbClr val="000000"/>
                  </a:solidFill>
                  <a:latin typeface="Helvetica" charset="0"/>
                </a:rPr>
                <a:t> </a:t>
              </a:r>
            </a:p>
          </p:txBody>
        </p:sp>
        <p:grpSp>
          <p:nvGrpSpPr>
            <p:cNvPr id="14382" name="Group 46"/>
            <p:cNvGrpSpPr>
              <a:grpSpLocks/>
            </p:cNvGrpSpPr>
            <p:nvPr/>
          </p:nvGrpSpPr>
          <p:grpSpPr bwMode="auto">
            <a:xfrm>
              <a:off x="2272" y="2261"/>
              <a:ext cx="192" cy="120"/>
              <a:chOff x="1920" y="3888"/>
              <a:chExt cx="144" cy="48"/>
            </a:xfrm>
          </p:grpSpPr>
          <p:sp>
            <p:nvSpPr>
              <p:cNvPr id="14383" name="Oval 47"/>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84" name="Oval 48"/>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85" name="Oval 49"/>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4386" name="Oval 50"/>
            <p:cNvSpPr>
              <a:spLocks noChangeArrowheads="1"/>
            </p:cNvSpPr>
            <p:nvPr/>
          </p:nvSpPr>
          <p:spPr bwMode="auto">
            <a:xfrm>
              <a:off x="3360" y="2285"/>
              <a:ext cx="144" cy="96"/>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87" name="Text Box 51"/>
            <p:cNvSpPr txBox="1">
              <a:spLocks noChangeArrowheads="1"/>
            </p:cNvSpPr>
            <p:nvPr/>
          </p:nvSpPr>
          <p:spPr bwMode="auto">
            <a:xfrm>
              <a:off x="336" y="1822"/>
              <a:ext cx="29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att</a:t>
              </a:r>
              <a:endParaRPr lang="en-US" altLang="en-US" sz="2800" smtClean="0">
                <a:solidFill>
                  <a:srgbClr val="000000"/>
                </a:solidFill>
                <a:latin typeface="Helvetica" charset="0"/>
              </a:endParaRPr>
            </a:p>
          </p:txBody>
        </p:sp>
        <p:sp>
          <p:nvSpPr>
            <p:cNvPr id="14388" name="Text Box 52"/>
            <p:cNvSpPr txBox="1">
              <a:spLocks noChangeArrowheads="1"/>
            </p:cNvSpPr>
            <p:nvPr/>
          </p:nvSpPr>
          <p:spPr bwMode="auto">
            <a:xfrm>
              <a:off x="528" y="1694"/>
              <a:ext cx="28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int</a:t>
              </a:r>
              <a:endParaRPr lang="en-US" altLang="en-US" sz="2800" smtClean="0">
                <a:solidFill>
                  <a:srgbClr val="000000"/>
                </a:solidFill>
                <a:latin typeface="Helvetica" charset="0"/>
              </a:endParaRPr>
            </a:p>
          </p:txBody>
        </p:sp>
        <p:sp>
          <p:nvSpPr>
            <p:cNvPr id="14389" name="Text Box 53"/>
            <p:cNvSpPr txBox="1">
              <a:spLocks noChangeArrowheads="1"/>
            </p:cNvSpPr>
            <p:nvPr/>
          </p:nvSpPr>
          <p:spPr bwMode="auto">
            <a:xfrm>
              <a:off x="864" y="1822"/>
              <a:ext cx="31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xis</a:t>
              </a:r>
              <a:endParaRPr lang="en-US" altLang="en-US" sz="2800" smtClean="0">
                <a:solidFill>
                  <a:srgbClr val="000000"/>
                </a:solidFill>
                <a:latin typeface="Helvetica" charset="0"/>
              </a:endParaRPr>
            </a:p>
          </p:txBody>
        </p:sp>
        <p:sp>
          <p:nvSpPr>
            <p:cNvPr id="14390" name="Text Box 54"/>
            <p:cNvSpPr txBox="1">
              <a:spLocks noChangeArrowheads="1"/>
            </p:cNvSpPr>
            <p:nvPr/>
          </p:nvSpPr>
          <p:spPr bwMode="auto">
            <a:xfrm>
              <a:off x="912" y="1709"/>
              <a:ext cx="34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red</a:t>
              </a:r>
              <a:endParaRPr lang="en-US" altLang="en-US" sz="2800" smtClean="0">
                <a:solidFill>
                  <a:srgbClr val="000000"/>
                </a:solidFill>
                <a:latin typeface="Helvetica" charset="0"/>
              </a:endParaRPr>
            </a:p>
          </p:txBody>
        </p:sp>
        <p:sp>
          <p:nvSpPr>
            <p:cNvPr id="14391" name="Text Box 55"/>
            <p:cNvSpPr txBox="1">
              <a:spLocks noChangeArrowheads="1"/>
            </p:cNvSpPr>
            <p:nvPr/>
          </p:nvSpPr>
          <p:spPr bwMode="auto">
            <a:xfrm>
              <a:off x="860" y="1555"/>
              <a:ext cx="42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gam</a:t>
              </a:r>
              <a:endParaRPr lang="en-US" altLang="en-US" sz="2800" smtClean="0">
                <a:solidFill>
                  <a:srgbClr val="000000"/>
                </a:solidFill>
                <a:latin typeface="Helvetica" charset="0"/>
              </a:endParaRPr>
            </a:p>
          </p:txBody>
        </p:sp>
        <p:sp>
          <p:nvSpPr>
            <p:cNvPr id="14392" name="Text Box 56"/>
            <p:cNvSpPr txBox="1">
              <a:spLocks noChangeArrowheads="1"/>
            </p:cNvSpPr>
            <p:nvPr/>
          </p:nvSpPr>
          <p:spPr bwMode="auto">
            <a:xfrm>
              <a:off x="1200" y="1853"/>
              <a:ext cx="32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cIII</a:t>
              </a:r>
              <a:endParaRPr lang="en-US" altLang="en-US" sz="2800" smtClean="0">
                <a:solidFill>
                  <a:srgbClr val="000000"/>
                </a:solidFill>
                <a:latin typeface="Helvetica" charset="0"/>
              </a:endParaRPr>
            </a:p>
          </p:txBody>
        </p:sp>
        <p:sp>
          <p:nvSpPr>
            <p:cNvPr id="14393" name="Text Box 57"/>
            <p:cNvSpPr txBox="1">
              <a:spLocks noChangeArrowheads="1"/>
            </p:cNvSpPr>
            <p:nvPr/>
          </p:nvSpPr>
          <p:spPr bwMode="auto">
            <a:xfrm>
              <a:off x="148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N</a:t>
              </a:r>
              <a:endParaRPr lang="en-US" altLang="en-US" sz="2800" smtClean="0">
                <a:solidFill>
                  <a:srgbClr val="000000"/>
                </a:solidFill>
                <a:latin typeface="Helvetica" charset="0"/>
              </a:endParaRPr>
            </a:p>
          </p:txBody>
        </p:sp>
        <p:sp>
          <p:nvSpPr>
            <p:cNvPr id="14394" name="Line 58"/>
            <p:cNvSpPr>
              <a:spLocks noChangeShapeType="1"/>
            </p:cNvSpPr>
            <p:nvPr/>
          </p:nvSpPr>
          <p:spPr bwMode="auto">
            <a:xfrm flipV="1">
              <a:off x="48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95" name="Line 59"/>
            <p:cNvSpPr>
              <a:spLocks noChangeShapeType="1"/>
            </p:cNvSpPr>
            <p:nvPr/>
          </p:nvSpPr>
          <p:spPr bwMode="auto">
            <a:xfrm flipV="1">
              <a:off x="67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96" name="Line 60"/>
            <p:cNvSpPr>
              <a:spLocks noChangeShapeType="1"/>
            </p:cNvSpPr>
            <p:nvPr/>
          </p:nvSpPr>
          <p:spPr bwMode="auto">
            <a:xfrm flipV="1">
              <a:off x="9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97" name="Line 61"/>
            <p:cNvSpPr>
              <a:spLocks noChangeShapeType="1"/>
            </p:cNvSpPr>
            <p:nvPr/>
          </p:nvSpPr>
          <p:spPr bwMode="auto">
            <a:xfrm flipV="1">
              <a:off x="105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98" name="Line 62"/>
            <p:cNvSpPr>
              <a:spLocks noChangeShapeType="1"/>
            </p:cNvSpPr>
            <p:nvPr/>
          </p:nvSpPr>
          <p:spPr bwMode="auto">
            <a:xfrm flipV="1">
              <a:off x="11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399" name="Line 63"/>
            <p:cNvSpPr>
              <a:spLocks noChangeShapeType="1"/>
            </p:cNvSpPr>
            <p:nvPr/>
          </p:nvSpPr>
          <p:spPr bwMode="auto">
            <a:xfrm flipV="1">
              <a:off x="1296" y="2085"/>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0" name="Line 64"/>
            <p:cNvSpPr>
              <a:spLocks noChangeShapeType="1"/>
            </p:cNvSpPr>
            <p:nvPr/>
          </p:nvSpPr>
          <p:spPr bwMode="auto">
            <a:xfrm flipV="1">
              <a:off x="14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1" name="Line 65"/>
            <p:cNvSpPr>
              <a:spLocks noChangeShapeType="1"/>
            </p:cNvSpPr>
            <p:nvPr/>
          </p:nvSpPr>
          <p:spPr bwMode="auto">
            <a:xfrm flipV="1">
              <a:off x="201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2" name="Line 66"/>
            <p:cNvSpPr>
              <a:spLocks noChangeShapeType="1"/>
            </p:cNvSpPr>
            <p:nvPr/>
          </p:nvSpPr>
          <p:spPr bwMode="auto">
            <a:xfrm flipV="1">
              <a:off x="27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3" name="Line 67"/>
            <p:cNvSpPr>
              <a:spLocks noChangeShapeType="1"/>
            </p:cNvSpPr>
            <p:nvPr/>
          </p:nvSpPr>
          <p:spPr bwMode="auto">
            <a:xfrm flipV="1">
              <a:off x="31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4" name="Line 68"/>
            <p:cNvSpPr>
              <a:spLocks noChangeShapeType="1"/>
            </p:cNvSpPr>
            <p:nvPr/>
          </p:nvSpPr>
          <p:spPr bwMode="auto">
            <a:xfrm flipV="1">
              <a:off x="33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5" name="Line 69"/>
            <p:cNvSpPr>
              <a:spLocks noChangeShapeType="1"/>
            </p:cNvSpPr>
            <p:nvPr/>
          </p:nvSpPr>
          <p:spPr bwMode="auto">
            <a:xfrm flipV="1">
              <a:off x="350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6" name="Line 70"/>
            <p:cNvSpPr>
              <a:spLocks noChangeShapeType="1"/>
            </p:cNvSpPr>
            <p:nvPr/>
          </p:nvSpPr>
          <p:spPr bwMode="auto">
            <a:xfrm flipV="1">
              <a:off x="37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7" name="Line 71"/>
            <p:cNvSpPr>
              <a:spLocks noChangeShapeType="1"/>
            </p:cNvSpPr>
            <p:nvPr/>
          </p:nvSpPr>
          <p:spPr bwMode="auto">
            <a:xfrm flipV="1">
              <a:off x="43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8" name="Line 72"/>
            <p:cNvSpPr>
              <a:spLocks noChangeShapeType="1"/>
            </p:cNvSpPr>
            <p:nvPr/>
          </p:nvSpPr>
          <p:spPr bwMode="auto">
            <a:xfrm flipV="1">
              <a:off x="446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09" name="Line 73"/>
            <p:cNvSpPr>
              <a:spLocks noChangeShapeType="1"/>
            </p:cNvSpPr>
            <p:nvPr/>
          </p:nvSpPr>
          <p:spPr bwMode="auto">
            <a:xfrm flipV="1">
              <a:off x="47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0" name="Line 74"/>
            <p:cNvSpPr>
              <a:spLocks noChangeShapeType="1"/>
            </p:cNvSpPr>
            <p:nvPr/>
          </p:nvSpPr>
          <p:spPr bwMode="auto">
            <a:xfrm flipV="1">
              <a:off x="480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1" name="Line 75"/>
            <p:cNvSpPr>
              <a:spLocks noChangeShapeType="1"/>
            </p:cNvSpPr>
            <p:nvPr/>
          </p:nvSpPr>
          <p:spPr bwMode="auto">
            <a:xfrm flipV="1">
              <a:off x="484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2" name="Line 76"/>
            <p:cNvSpPr>
              <a:spLocks noChangeShapeType="1"/>
            </p:cNvSpPr>
            <p:nvPr/>
          </p:nvSpPr>
          <p:spPr bwMode="auto">
            <a:xfrm flipV="1">
              <a:off x="489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3" name="Line 77"/>
            <p:cNvSpPr>
              <a:spLocks noChangeShapeType="1"/>
            </p:cNvSpPr>
            <p:nvPr/>
          </p:nvSpPr>
          <p:spPr bwMode="auto">
            <a:xfrm flipV="1">
              <a:off x="494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4" name="Line 78"/>
            <p:cNvSpPr>
              <a:spLocks noChangeShapeType="1"/>
            </p:cNvSpPr>
            <p:nvPr/>
          </p:nvSpPr>
          <p:spPr bwMode="auto">
            <a:xfrm flipV="1">
              <a:off x="49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5" name="Line 79"/>
            <p:cNvSpPr>
              <a:spLocks noChangeShapeType="1"/>
            </p:cNvSpPr>
            <p:nvPr/>
          </p:nvSpPr>
          <p:spPr bwMode="auto">
            <a:xfrm flipV="1">
              <a:off x="504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6" name="Line 80"/>
            <p:cNvSpPr>
              <a:spLocks noChangeShapeType="1"/>
            </p:cNvSpPr>
            <p:nvPr/>
          </p:nvSpPr>
          <p:spPr bwMode="auto">
            <a:xfrm flipV="1">
              <a:off x="50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7" name="Line 81"/>
            <p:cNvSpPr>
              <a:spLocks noChangeShapeType="1"/>
            </p:cNvSpPr>
            <p:nvPr/>
          </p:nvSpPr>
          <p:spPr bwMode="auto">
            <a:xfrm flipV="1">
              <a:off x="51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8" name="Line 82"/>
            <p:cNvSpPr>
              <a:spLocks noChangeShapeType="1"/>
            </p:cNvSpPr>
            <p:nvPr/>
          </p:nvSpPr>
          <p:spPr bwMode="auto">
            <a:xfrm flipV="1">
              <a:off x="518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19" name="Text Box 83"/>
            <p:cNvSpPr txBox="1">
              <a:spLocks noChangeArrowheads="1"/>
            </p:cNvSpPr>
            <p:nvPr/>
          </p:nvSpPr>
          <p:spPr bwMode="auto">
            <a:xfrm>
              <a:off x="1920"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a:t>
              </a:r>
              <a:endParaRPr lang="en-US" altLang="en-US" sz="2800" smtClean="0">
                <a:solidFill>
                  <a:srgbClr val="000000"/>
                </a:solidFill>
                <a:latin typeface="Helvetica" charset="0"/>
              </a:endParaRPr>
            </a:p>
          </p:txBody>
        </p:sp>
        <p:sp>
          <p:nvSpPr>
            <p:cNvPr id="14420" name="Text Box 84"/>
            <p:cNvSpPr txBox="1">
              <a:spLocks noChangeArrowheads="1"/>
            </p:cNvSpPr>
            <p:nvPr/>
          </p:nvSpPr>
          <p:spPr bwMode="auto">
            <a:xfrm>
              <a:off x="2544" y="1821"/>
              <a:ext cx="33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cro</a:t>
              </a:r>
              <a:endParaRPr lang="en-US" altLang="en-US" sz="2800" smtClean="0">
                <a:solidFill>
                  <a:srgbClr val="000000"/>
                </a:solidFill>
                <a:latin typeface="Helvetica" charset="0"/>
              </a:endParaRPr>
            </a:p>
          </p:txBody>
        </p:sp>
        <p:sp>
          <p:nvSpPr>
            <p:cNvPr id="14421" name="Text Box 85"/>
            <p:cNvSpPr txBox="1">
              <a:spLocks noChangeArrowheads="1"/>
            </p:cNvSpPr>
            <p:nvPr/>
          </p:nvSpPr>
          <p:spPr bwMode="auto">
            <a:xfrm>
              <a:off x="3024" y="1821"/>
              <a:ext cx="284"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a:t>
              </a:r>
              <a:endParaRPr lang="en-US" altLang="en-US" sz="2800" smtClean="0">
                <a:solidFill>
                  <a:srgbClr val="000000"/>
                </a:solidFill>
                <a:latin typeface="Helvetica" charset="0"/>
              </a:endParaRPr>
            </a:p>
          </p:txBody>
        </p:sp>
        <p:sp>
          <p:nvSpPr>
            <p:cNvPr id="14422" name="Text Box 86"/>
            <p:cNvSpPr txBox="1">
              <a:spLocks noChangeArrowheads="1"/>
            </p:cNvSpPr>
            <p:nvPr/>
          </p:nvSpPr>
          <p:spPr bwMode="auto">
            <a:xfrm>
              <a:off x="3264"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O</a:t>
              </a:r>
              <a:endParaRPr lang="en-US" altLang="en-US" sz="2800" smtClean="0">
                <a:solidFill>
                  <a:srgbClr val="000000"/>
                </a:solidFill>
                <a:latin typeface="Helvetica" charset="0"/>
              </a:endParaRPr>
            </a:p>
          </p:txBody>
        </p:sp>
        <p:sp>
          <p:nvSpPr>
            <p:cNvPr id="14423" name="Text Box 87"/>
            <p:cNvSpPr txBox="1">
              <a:spLocks noChangeArrowheads="1"/>
            </p:cNvSpPr>
            <p:nvPr/>
          </p:nvSpPr>
          <p:spPr bwMode="auto">
            <a:xfrm>
              <a:off x="3456"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P</a:t>
              </a:r>
              <a:endParaRPr lang="en-US" altLang="en-US" sz="2800" smtClean="0">
                <a:solidFill>
                  <a:srgbClr val="000000"/>
                </a:solidFill>
                <a:latin typeface="Helvetica" charset="0"/>
              </a:endParaRPr>
            </a:p>
          </p:txBody>
        </p:sp>
        <p:sp>
          <p:nvSpPr>
            <p:cNvPr id="14424" name="Text Box 88"/>
            <p:cNvSpPr txBox="1">
              <a:spLocks noChangeArrowheads="1"/>
            </p:cNvSpPr>
            <p:nvPr/>
          </p:nvSpPr>
          <p:spPr bwMode="auto">
            <a:xfrm>
              <a:off x="3696"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Q</a:t>
              </a:r>
            </a:p>
          </p:txBody>
        </p:sp>
        <p:sp>
          <p:nvSpPr>
            <p:cNvPr id="14425" name="Text Box 89"/>
            <p:cNvSpPr txBox="1">
              <a:spLocks noChangeArrowheads="1"/>
            </p:cNvSpPr>
            <p:nvPr/>
          </p:nvSpPr>
          <p:spPr bwMode="auto">
            <a:xfrm>
              <a:off x="4224"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S</a:t>
              </a:r>
              <a:endParaRPr lang="en-US" altLang="en-US" sz="2800" smtClean="0">
                <a:solidFill>
                  <a:srgbClr val="000000"/>
                </a:solidFill>
                <a:latin typeface="Helvetica" charset="0"/>
              </a:endParaRPr>
            </a:p>
          </p:txBody>
        </p:sp>
        <p:sp>
          <p:nvSpPr>
            <p:cNvPr id="14426" name="Text Box 90"/>
            <p:cNvSpPr txBox="1">
              <a:spLocks noChangeArrowheads="1"/>
            </p:cNvSpPr>
            <p:nvPr/>
          </p:nvSpPr>
          <p:spPr bwMode="auto">
            <a:xfrm>
              <a:off x="436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a:t>
              </a:r>
              <a:endParaRPr lang="en-US" altLang="en-US" sz="2800" smtClean="0">
                <a:solidFill>
                  <a:srgbClr val="000000"/>
                </a:solidFill>
                <a:latin typeface="Helvetica" charset="0"/>
              </a:endParaRPr>
            </a:p>
          </p:txBody>
        </p:sp>
        <p:sp>
          <p:nvSpPr>
            <p:cNvPr id="14427" name="Text Box 91"/>
            <p:cNvSpPr txBox="1">
              <a:spLocks noChangeArrowheads="1"/>
            </p:cNvSpPr>
            <p:nvPr/>
          </p:nvSpPr>
          <p:spPr bwMode="auto">
            <a:xfrm>
              <a:off x="4800" y="1821"/>
              <a:ext cx="46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A…J</a:t>
              </a:r>
              <a:endParaRPr lang="en-US" altLang="en-US" sz="2800" smtClean="0">
                <a:solidFill>
                  <a:srgbClr val="000000"/>
                </a:solidFill>
                <a:latin typeface="Helvetica" charset="0"/>
              </a:endParaRPr>
            </a:p>
          </p:txBody>
        </p:sp>
      </p:grpSp>
      <p:grpSp>
        <p:nvGrpSpPr>
          <p:cNvPr id="14428" name="Group 92"/>
          <p:cNvGrpSpPr>
            <a:grpSpLocks/>
          </p:cNvGrpSpPr>
          <p:nvPr/>
        </p:nvGrpSpPr>
        <p:grpSpPr bwMode="auto">
          <a:xfrm>
            <a:off x="2057400" y="1676400"/>
            <a:ext cx="657225" cy="457200"/>
            <a:chOff x="1632" y="1008"/>
            <a:chExt cx="414" cy="288"/>
          </a:xfrm>
        </p:grpSpPr>
        <p:sp>
          <p:nvSpPr>
            <p:cNvPr id="14429" name="Oval 93"/>
            <p:cNvSpPr>
              <a:spLocks noChangeArrowheads="1"/>
            </p:cNvSpPr>
            <p:nvPr/>
          </p:nvSpPr>
          <p:spPr bwMode="auto">
            <a:xfrm>
              <a:off x="1632" y="1008"/>
              <a:ext cx="384" cy="28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30" name="Text Box 94"/>
            <p:cNvSpPr txBox="1">
              <a:spLocks noChangeArrowheads="1"/>
            </p:cNvSpPr>
            <p:nvPr/>
          </p:nvSpPr>
          <p:spPr bwMode="auto">
            <a:xfrm>
              <a:off x="1632" y="1008"/>
              <a:ext cx="41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CIII</a:t>
              </a:r>
            </a:p>
          </p:txBody>
        </p:sp>
      </p:grpSp>
      <p:grpSp>
        <p:nvGrpSpPr>
          <p:cNvPr id="14431" name="Group 95"/>
          <p:cNvGrpSpPr>
            <a:grpSpLocks/>
          </p:cNvGrpSpPr>
          <p:nvPr/>
        </p:nvGrpSpPr>
        <p:grpSpPr bwMode="auto">
          <a:xfrm>
            <a:off x="4876800" y="1752600"/>
            <a:ext cx="609600" cy="457200"/>
            <a:chOff x="3024" y="1008"/>
            <a:chExt cx="384" cy="288"/>
          </a:xfrm>
        </p:grpSpPr>
        <p:sp>
          <p:nvSpPr>
            <p:cNvPr id="14432" name="Oval 96"/>
            <p:cNvSpPr>
              <a:spLocks noChangeArrowheads="1"/>
            </p:cNvSpPr>
            <p:nvPr/>
          </p:nvSpPr>
          <p:spPr bwMode="auto">
            <a:xfrm>
              <a:off x="3024" y="1008"/>
              <a:ext cx="384" cy="288"/>
            </a:xfrm>
            <a:prstGeom prst="ellipse">
              <a:avLst/>
            </a:prstGeom>
            <a:solidFill>
              <a:srgbClr val="6699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33" name="Text Box 97"/>
            <p:cNvSpPr txBox="1">
              <a:spLocks noChangeArrowheads="1"/>
            </p:cNvSpPr>
            <p:nvPr/>
          </p:nvSpPr>
          <p:spPr bwMode="auto">
            <a:xfrm>
              <a:off x="3024" y="1008"/>
              <a:ext cx="361"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CII</a:t>
              </a:r>
            </a:p>
          </p:txBody>
        </p:sp>
      </p:grpSp>
      <p:grpSp>
        <p:nvGrpSpPr>
          <p:cNvPr id="14434" name="Group 98"/>
          <p:cNvGrpSpPr>
            <a:grpSpLocks/>
          </p:cNvGrpSpPr>
          <p:nvPr/>
        </p:nvGrpSpPr>
        <p:grpSpPr bwMode="auto">
          <a:xfrm>
            <a:off x="2971800" y="6019800"/>
            <a:ext cx="533400" cy="457200"/>
            <a:chOff x="2640" y="3456"/>
            <a:chExt cx="336" cy="288"/>
          </a:xfrm>
        </p:grpSpPr>
        <p:sp>
          <p:nvSpPr>
            <p:cNvPr id="14435" name="Oval 99"/>
            <p:cNvSpPr>
              <a:spLocks noChangeArrowheads="1"/>
            </p:cNvSpPr>
            <p:nvPr/>
          </p:nvSpPr>
          <p:spPr bwMode="auto">
            <a:xfrm>
              <a:off x="2640" y="3456"/>
              <a:ext cx="336" cy="288"/>
            </a:xfrm>
            <a:prstGeom prst="ellipse">
              <a:avLst/>
            </a:prstGeom>
            <a:solidFill>
              <a:srgbClr val="FF0066"/>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36" name="Text Box 100"/>
            <p:cNvSpPr txBox="1">
              <a:spLocks noChangeArrowheads="1"/>
            </p:cNvSpPr>
            <p:nvPr/>
          </p:nvSpPr>
          <p:spPr bwMode="auto">
            <a:xfrm>
              <a:off x="2640" y="3456"/>
              <a:ext cx="30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a:t>
              </a:r>
            </a:p>
          </p:txBody>
        </p:sp>
      </p:grpSp>
      <p:sp>
        <p:nvSpPr>
          <p:cNvPr id="14437" name="Line 101"/>
          <p:cNvSpPr>
            <a:spLocks noChangeShapeType="1"/>
          </p:cNvSpPr>
          <p:nvPr/>
        </p:nvSpPr>
        <p:spPr bwMode="auto">
          <a:xfrm>
            <a:off x="2895600" y="1905000"/>
            <a:ext cx="1219200" cy="0"/>
          </a:xfrm>
          <a:prstGeom prst="line">
            <a:avLst/>
          </a:prstGeom>
          <a:noFill/>
          <a:ln w="28575">
            <a:solidFill>
              <a:srgbClr val="008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4438" name="Group 102"/>
          <p:cNvGrpSpPr>
            <a:grpSpLocks/>
          </p:cNvGrpSpPr>
          <p:nvPr/>
        </p:nvGrpSpPr>
        <p:grpSpPr bwMode="auto">
          <a:xfrm>
            <a:off x="4267200" y="1600200"/>
            <a:ext cx="457200" cy="519113"/>
            <a:chOff x="2592" y="912"/>
            <a:chExt cx="288" cy="327"/>
          </a:xfrm>
        </p:grpSpPr>
        <p:sp>
          <p:nvSpPr>
            <p:cNvPr id="14439" name="Text Box 103"/>
            <p:cNvSpPr txBox="1">
              <a:spLocks noChangeArrowheads="1"/>
            </p:cNvSpPr>
            <p:nvPr/>
          </p:nvSpPr>
          <p:spPr bwMode="auto">
            <a:xfrm>
              <a:off x="2592" y="912"/>
              <a:ext cx="247"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800" smtClean="0">
                  <a:solidFill>
                    <a:srgbClr val="000000"/>
                  </a:solidFill>
                  <a:latin typeface="Helvetica" charset="0"/>
                </a:rPr>
                <a:t>+</a:t>
              </a:r>
              <a:endParaRPr lang="en-US" altLang="en-US" sz="2400" smtClean="0">
                <a:solidFill>
                  <a:srgbClr val="000000"/>
                </a:solidFill>
                <a:latin typeface="Helvetica" charset="0"/>
              </a:endParaRPr>
            </a:p>
          </p:txBody>
        </p:sp>
        <p:sp>
          <p:nvSpPr>
            <p:cNvPr id="14440" name="Oval 104"/>
            <p:cNvSpPr>
              <a:spLocks noChangeArrowheads="1"/>
            </p:cNvSpPr>
            <p:nvPr/>
          </p:nvSpPr>
          <p:spPr bwMode="auto">
            <a:xfrm>
              <a:off x="2592" y="960"/>
              <a:ext cx="288" cy="24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4441" name="Line 105"/>
          <p:cNvSpPr>
            <a:spLocks noChangeShapeType="1"/>
          </p:cNvSpPr>
          <p:nvPr/>
        </p:nvSpPr>
        <p:spPr bwMode="auto">
          <a:xfrm flipH="1">
            <a:off x="4800600" y="2286000"/>
            <a:ext cx="228600" cy="1295400"/>
          </a:xfrm>
          <a:prstGeom prst="line">
            <a:avLst/>
          </a:prstGeom>
          <a:noFill/>
          <a:ln w="28575">
            <a:solidFill>
              <a:srgbClr val="008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42" name="AutoShape 106"/>
          <p:cNvSpPr>
            <a:spLocks noChangeArrowheads="1"/>
          </p:cNvSpPr>
          <p:nvPr/>
        </p:nvSpPr>
        <p:spPr bwMode="auto">
          <a:xfrm>
            <a:off x="2590800" y="5029200"/>
            <a:ext cx="2209800" cy="228600"/>
          </a:xfrm>
          <a:prstGeom prst="leftArrow">
            <a:avLst>
              <a:gd name="adj1" fmla="val 50000"/>
              <a:gd name="adj2" fmla="val 241667"/>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43" name="Line 107"/>
          <p:cNvSpPr>
            <a:spLocks noChangeShapeType="1"/>
          </p:cNvSpPr>
          <p:nvPr/>
        </p:nvSpPr>
        <p:spPr bwMode="auto">
          <a:xfrm>
            <a:off x="3200400" y="45720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44" name="Line 108"/>
          <p:cNvSpPr>
            <a:spLocks noChangeShapeType="1"/>
          </p:cNvSpPr>
          <p:nvPr/>
        </p:nvSpPr>
        <p:spPr bwMode="auto">
          <a:xfrm>
            <a:off x="3200400" y="54102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45" name="Text Box 109"/>
          <p:cNvSpPr txBox="1">
            <a:spLocks noChangeArrowheads="1"/>
          </p:cNvSpPr>
          <p:nvPr/>
        </p:nvSpPr>
        <p:spPr bwMode="auto">
          <a:xfrm>
            <a:off x="3733800" y="6019800"/>
            <a:ext cx="159226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Repressor</a:t>
            </a:r>
          </a:p>
        </p:txBody>
      </p:sp>
      <p:sp>
        <p:nvSpPr>
          <p:cNvPr id="14446" name="Text Box 110"/>
          <p:cNvSpPr txBox="1">
            <a:spLocks noChangeArrowheads="1"/>
          </p:cNvSpPr>
          <p:nvPr/>
        </p:nvSpPr>
        <p:spPr bwMode="auto">
          <a:xfrm>
            <a:off x="6096000" y="5181600"/>
            <a:ext cx="2759075" cy="11874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 promoter for </a:t>
            </a:r>
          </a:p>
          <a:p>
            <a:pPr eaLnBrk="0" fontAlgn="base" hangingPunct="0">
              <a:spcBef>
                <a:spcPct val="0"/>
              </a:spcBef>
              <a:spcAft>
                <a:spcPct val="0"/>
              </a:spcAft>
            </a:pPr>
            <a:r>
              <a:rPr lang="en-US" altLang="en-US" sz="2400" smtClean="0">
                <a:solidFill>
                  <a:srgbClr val="000000"/>
                </a:solidFill>
                <a:latin typeface="Helvetica" charset="0"/>
              </a:rPr>
              <a:t>repression</a:t>
            </a:r>
          </a:p>
          <a:p>
            <a:pPr eaLnBrk="0" fontAlgn="base" hangingPunct="0">
              <a:spcBef>
                <a:spcPct val="0"/>
              </a:spcBef>
              <a:spcAft>
                <a:spcPct val="0"/>
              </a:spcAft>
            </a:pPr>
            <a:r>
              <a:rPr lang="en-US" altLang="en-US" sz="2400" smtClean="0">
                <a:solidFill>
                  <a:srgbClr val="000000"/>
                </a:solidFill>
                <a:latin typeface="Helvetica" charset="0"/>
              </a:rPr>
              <a:t>establishment</a:t>
            </a:r>
          </a:p>
        </p:txBody>
      </p:sp>
      <p:sp>
        <p:nvSpPr>
          <p:cNvPr id="14447" name="AutoShape 111"/>
          <p:cNvSpPr>
            <a:spLocks noChangeArrowheads="1"/>
          </p:cNvSpPr>
          <p:nvPr/>
        </p:nvSpPr>
        <p:spPr bwMode="auto">
          <a:xfrm>
            <a:off x="762000" y="5029200"/>
            <a:ext cx="533400" cy="228600"/>
          </a:xfrm>
          <a:prstGeom prst="leftArrow">
            <a:avLst>
              <a:gd name="adj1" fmla="val 50000"/>
              <a:gd name="adj2" fmla="val 58333"/>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48" name="Line 112"/>
          <p:cNvSpPr>
            <a:spLocks noChangeShapeType="1"/>
          </p:cNvSpPr>
          <p:nvPr/>
        </p:nvSpPr>
        <p:spPr bwMode="auto">
          <a:xfrm>
            <a:off x="990600" y="44958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49" name="Line 113"/>
          <p:cNvSpPr>
            <a:spLocks noChangeShapeType="1"/>
          </p:cNvSpPr>
          <p:nvPr/>
        </p:nvSpPr>
        <p:spPr bwMode="auto">
          <a:xfrm>
            <a:off x="990600" y="5334000"/>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4450" name="Group 114"/>
          <p:cNvGrpSpPr>
            <a:grpSpLocks/>
          </p:cNvGrpSpPr>
          <p:nvPr/>
        </p:nvGrpSpPr>
        <p:grpSpPr bwMode="auto">
          <a:xfrm>
            <a:off x="685800" y="5943600"/>
            <a:ext cx="685800" cy="533400"/>
            <a:chOff x="720" y="3744"/>
            <a:chExt cx="432" cy="336"/>
          </a:xfrm>
        </p:grpSpPr>
        <p:sp>
          <p:nvSpPr>
            <p:cNvPr id="14451" name="Oval 115"/>
            <p:cNvSpPr>
              <a:spLocks noChangeArrowheads="1"/>
            </p:cNvSpPr>
            <p:nvPr/>
          </p:nvSpPr>
          <p:spPr bwMode="auto">
            <a:xfrm>
              <a:off x="720" y="3744"/>
              <a:ext cx="432" cy="336"/>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52" name="Text Box 116"/>
            <p:cNvSpPr txBox="1">
              <a:spLocks noChangeArrowheads="1"/>
            </p:cNvSpPr>
            <p:nvPr/>
          </p:nvSpPr>
          <p:spPr bwMode="auto">
            <a:xfrm>
              <a:off x="768" y="3792"/>
              <a:ext cx="32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Int</a:t>
              </a:r>
            </a:p>
          </p:txBody>
        </p:sp>
      </p:grpSp>
      <p:sp>
        <p:nvSpPr>
          <p:cNvPr id="14453" name="Rectangle 117"/>
          <p:cNvSpPr>
            <a:spLocks noChangeArrowheads="1"/>
          </p:cNvSpPr>
          <p:nvPr/>
        </p:nvSpPr>
        <p:spPr bwMode="auto">
          <a:xfrm>
            <a:off x="838200" y="3581400"/>
            <a:ext cx="76200" cy="3810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54" name="Text Box 118"/>
          <p:cNvSpPr txBox="1">
            <a:spLocks noChangeArrowheads="1"/>
          </p:cNvSpPr>
          <p:nvPr/>
        </p:nvSpPr>
        <p:spPr bwMode="auto">
          <a:xfrm>
            <a:off x="457200" y="3962400"/>
            <a:ext cx="5667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grpSp>
        <p:nvGrpSpPr>
          <p:cNvPr id="14455" name="Group 119"/>
          <p:cNvGrpSpPr>
            <a:grpSpLocks/>
          </p:cNvGrpSpPr>
          <p:nvPr/>
        </p:nvGrpSpPr>
        <p:grpSpPr bwMode="auto">
          <a:xfrm>
            <a:off x="914400" y="1752600"/>
            <a:ext cx="609600" cy="457200"/>
            <a:chOff x="3024" y="1008"/>
            <a:chExt cx="384" cy="288"/>
          </a:xfrm>
        </p:grpSpPr>
        <p:sp>
          <p:nvSpPr>
            <p:cNvPr id="14456" name="Oval 120"/>
            <p:cNvSpPr>
              <a:spLocks noChangeArrowheads="1"/>
            </p:cNvSpPr>
            <p:nvPr/>
          </p:nvSpPr>
          <p:spPr bwMode="auto">
            <a:xfrm>
              <a:off x="3024" y="1008"/>
              <a:ext cx="384" cy="288"/>
            </a:xfrm>
            <a:prstGeom prst="ellipse">
              <a:avLst/>
            </a:prstGeom>
            <a:solidFill>
              <a:srgbClr val="6699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57" name="Text Box 121"/>
            <p:cNvSpPr txBox="1">
              <a:spLocks noChangeArrowheads="1"/>
            </p:cNvSpPr>
            <p:nvPr/>
          </p:nvSpPr>
          <p:spPr bwMode="auto">
            <a:xfrm>
              <a:off x="3024" y="1008"/>
              <a:ext cx="361"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CII</a:t>
              </a:r>
            </a:p>
          </p:txBody>
        </p:sp>
      </p:grpSp>
      <p:sp>
        <p:nvSpPr>
          <p:cNvPr id="14458" name="Line 122"/>
          <p:cNvSpPr>
            <a:spLocks noChangeShapeType="1"/>
          </p:cNvSpPr>
          <p:nvPr/>
        </p:nvSpPr>
        <p:spPr bwMode="auto">
          <a:xfrm flipH="1">
            <a:off x="1295400" y="2286000"/>
            <a:ext cx="0" cy="1295400"/>
          </a:xfrm>
          <a:prstGeom prst="line">
            <a:avLst/>
          </a:prstGeom>
          <a:noFill/>
          <a:ln w="28575">
            <a:solidFill>
              <a:srgbClr val="008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4459" name="Line 123"/>
          <p:cNvSpPr>
            <a:spLocks noChangeShapeType="1"/>
          </p:cNvSpPr>
          <p:nvPr/>
        </p:nvSpPr>
        <p:spPr bwMode="auto">
          <a:xfrm flipH="1">
            <a:off x="1600200" y="1905000"/>
            <a:ext cx="381000" cy="0"/>
          </a:xfrm>
          <a:prstGeom prst="line">
            <a:avLst/>
          </a:prstGeom>
          <a:noFill/>
          <a:ln w="28575">
            <a:solidFill>
              <a:srgbClr val="008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Tree>
    <p:extLst>
      <p:ext uri="{BB962C8B-B14F-4D97-AF65-F5344CB8AC3E}">
        <p14:creationId xmlns:p14="http://schemas.microsoft.com/office/powerpoint/2010/main" xmlns="" val="265118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normAutofit/>
          </a:bodyPr>
          <a:lstStyle/>
          <a:p>
            <a:pPr algn="just"/>
            <a:r>
              <a:rPr lang="en-US" sz="2400" dirty="0" smtClean="0">
                <a:latin typeface="Times New Roman" pitchFamily="18" charset="0"/>
                <a:cs typeface="Times New Roman" pitchFamily="18" charset="0"/>
              </a:rPr>
              <a:t>Some phages have only a single strategy for survival on infecting a susceptible host cell by producing a large number of phage particles. </a:t>
            </a:r>
          </a:p>
          <a:p>
            <a:pPr algn="just"/>
            <a:r>
              <a:rPr lang="en-US" sz="2400" dirty="0" smtClean="0">
                <a:latin typeface="Times New Roman" pitchFamily="18" charset="0"/>
                <a:cs typeface="Times New Roman" pitchFamily="18" charset="0"/>
              </a:rPr>
              <a:t>In lytic cycle, the phage DNA enters the host bacterium, its genes are transcribed, the phage GM replicated, and the protein components of the phage particle are produced. </a:t>
            </a:r>
          </a:p>
          <a:p>
            <a:pPr algn="just"/>
            <a:r>
              <a:rPr lang="en-US" sz="2400" dirty="0" smtClean="0">
                <a:latin typeface="Times New Roman" pitchFamily="18" charset="0"/>
                <a:cs typeface="Times New Roman" pitchFamily="18" charset="0"/>
              </a:rPr>
              <a:t>Finally, the host bacterium is lysed to release the assembled progeny particles by the process of lysis.</a:t>
            </a:r>
          </a:p>
          <a:p>
            <a:pPr algn="just"/>
            <a:r>
              <a:rPr lang="en-US" sz="2400" dirty="0" smtClean="0">
                <a:latin typeface="Times New Roman" pitchFamily="18" charset="0"/>
                <a:cs typeface="Times New Roman" pitchFamily="18" charset="0"/>
              </a:rPr>
              <a:t>The phages also have an alternative form of existence, in which the phage genome is present in the bacterium in a latent form known as prophage. </a:t>
            </a:r>
          </a:p>
          <a:p>
            <a:pPr algn="just"/>
            <a:r>
              <a:rPr lang="en-US" sz="2400" dirty="0" smtClean="0">
                <a:latin typeface="Times New Roman" pitchFamily="18" charset="0"/>
                <a:cs typeface="Times New Roman" pitchFamily="18" charset="0"/>
              </a:rPr>
              <a:t>This form of propagation is called lysogeny.</a:t>
            </a:r>
          </a:p>
          <a:p>
            <a:pPr algn="just"/>
            <a:r>
              <a:rPr lang="en-US" sz="2400" dirty="0" smtClean="0">
                <a:latin typeface="Times New Roman" pitchFamily="18" charset="0"/>
                <a:cs typeface="Times New Roman" pitchFamily="18" charset="0"/>
              </a:rPr>
              <a:t>A lysogenic bacterium has immunity against infection by further phage particles of the same type. </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054636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92500" lnSpcReduction="20000"/>
          </a:bodyPr>
          <a:lstStyle/>
          <a:p>
            <a:r>
              <a:rPr lang="en-US" sz="2400" dirty="0" smtClean="0">
                <a:latin typeface="Times New Roman" pitchFamily="18" charset="0"/>
                <a:cs typeface="Times New Roman" pitchFamily="18" charset="0"/>
              </a:rPr>
              <a:t>With wild-type phages, the plaques are turbid or cloudy, because they contain some cells that have established lysogeny instead of being lysed. </a:t>
            </a:r>
          </a:p>
          <a:p>
            <a:r>
              <a:rPr lang="en-US" sz="2400" dirty="0" smtClean="0">
                <a:latin typeface="Times New Roman" pitchFamily="18" charset="0"/>
                <a:cs typeface="Times New Roman" pitchFamily="18" charset="0"/>
              </a:rPr>
              <a:t>The effect of a </a:t>
            </a:r>
            <a:r>
              <a:rPr lang="en-US" sz="2400" i="1" dirty="0" smtClean="0">
                <a:latin typeface="Times New Roman" pitchFamily="18" charset="0"/>
                <a:cs typeface="Times New Roman" pitchFamily="18" charset="0"/>
              </a:rPr>
              <a:t>cl mutation is to prevent </a:t>
            </a:r>
            <a:r>
              <a:rPr lang="en-US" sz="2400" dirty="0" smtClean="0">
                <a:latin typeface="Times New Roman" pitchFamily="18" charset="0"/>
                <a:cs typeface="Times New Roman" pitchFamily="18" charset="0"/>
              </a:rPr>
              <a:t>lysogeny, so that the plaques contain only lysed cells. As a result, such an infection generates only clear plaques</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repressor binds independently to the two operators.</a:t>
            </a:r>
          </a:p>
          <a:p>
            <a:r>
              <a:rPr lang="en-US" sz="2400" dirty="0" smtClean="0">
                <a:latin typeface="Times New Roman" pitchFamily="18" charset="0"/>
                <a:cs typeface="Times New Roman" pitchFamily="18" charset="0"/>
              </a:rPr>
              <a:t>At OL the repressor prevents RNA polymerase from initiating transcription at </a:t>
            </a:r>
            <a:r>
              <a:rPr lang="en-US" sz="2400" i="1" dirty="0" smtClean="0">
                <a:latin typeface="Times New Roman" pitchFamily="18" charset="0"/>
                <a:cs typeface="Times New Roman" pitchFamily="18" charset="0"/>
              </a:rPr>
              <a:t>PL. This stops the expression of gene N. </a:t>
            </a:r>
          </a:p>
          <a:p>
            <a:r>
              <a:rPr lang="en-US" sz="2400" i="1" dirty="0" smtClean="0">
                <a:latin typeface="Times New Roman" pitchFamily="18" charset="0"/>
                <a:cs typeface="Times New Roman" pitchFamily="18" charset="0"/>
              </a:rPr>
              <a:t>Since PL is used for all leftward early gene transcription, this action prevents </a:t>
            </a:r>
            <a:r>
              <a:rPr lang="en-US" sz="2400" dirty="0" smtClean="0">
                <a:latin typeface="Times New Roman" pitchFamily="18" charset="0"/>
                <a:cs typeface="Times New Roman" pitchFamily="18" charset="0"/>
              </a:rPr>
              <a:t>expression of the entire leftward early transcription unit. </a:t>
            </a:r>
          </a:p>
          <a:p>
            <a:r>
              <a:rPr lang="en-US" sz="2400" i="1" dirty="0" smtClean="0">
                <a:latin typeface="Times New Roman" pitchFamily="18" charset="0"/>
                <a:cs typeface="Times New Roman" pitchFamily="18" charset="0"/>
              </a:rPr>
              <a:t>So the lytic cycle is blocked</a:t>
            </a:r>
          </a:p>
          <a:p>
            <a:r>
              <a:rPr lang="en-US" sz="2400" dirty="0" smtClean="0">
                <a:latin typeface="Times New Roman" pitchFamily="18" charset="0"/>
                <a:cs typeface="Times New Roman" pitchFamily="18" charset="0"/>
              </a:rPr>
              <a:t>At OR, repressor binding prevents the use of </a:t>
            </a:r>
            <a:r>
              <a:rPr lang="en-US" sz="2400" i="1" dirty="0" smtClean="0">
                <a:latin typeface="Times New Roman" pitchFamily="18" charset="0"/>
                <a:cs typeface="Times New Roman" pitchFamily="18" charset="0"/>
              </a:rPr>
              <a:t>PR. So cro and the other </a:t>
            </a:r>
            <a:r>
              <a:rPr lang="en-US" sz="2400" dirty="0" smtClean="0">
                <a:latin typeface="Times New Roman" pitchFamily="18" charset="0"/>
                <a:cs typeface="Times New Roman" pitchFamily="18" charset="0"/>
              </a:rPr>
              <a:t>rightward early genes cannot be expressed. </a:t>
            </a:r>
          </a:p>
          <a:p>
            <a:r>
              <a:rPr lang="en-US" sz="2400" dirty="0" smtClean="0">
                <a:latin typeface="Times New Roman" pitchFamily="18" charset="0"/>
                <a:cs typeface="Times New Roman" pitchFamily="18" charset="0"/>
              </a:rPr>
              <a:t>But the presence of repressor at OR also has another effect.</a:t>
            </a:r>
          </a:p>
          <a:p>
            <a:r>
              <a:rPr lang="en-US" sz="2400" i="1" dirty="0" smtClean="0">
                <a:latin typeface="Times New Roman" pitchFamily="18" charset="0"/>
                <a:cs typeface="Times New Roman" pitchFamily="18" charset="0"/>
              </a:rPr>
              <a:t>The repressor behaves as a positive regulator</a:t>
            </a:r>
            <a:r>
              <a:rPr lang="en-US" sz="2400" dirty="0" smtClean="0">
                <a:latin typeface="Times New Roman" pitchFamily="18" charset="0"/>
                <a:cs typeface="Times New Roman" pitchFamily="18" charset="0"/>
              </a:rPr>
              <a:t> </a:t>
            </a:r>
          </a:p>
          <a:p>
            <a:r>
              <a:rPr lang="en-US" sz="2400" dirty="0" smtClean="0">
                <a:latin typeface="Times New Roman" pitchFamily="18" charset="0"/>
                <a:cs typeface="Times New Roman" pitchFamily="18" charset="0"/>
              </a:rPr>
              <a:t>It promotes the synthesis of , PRM, protein that is necessary for transcription of the </a:t>
            </a:r>
            <a:r>
              <a:rPr lang="en-US" sz="2400" i="1" dirty="0" smtClean="0">
                <a:latin typeface="Times New Roman" pitchFamily="18" charset="0"/>
                <a:cs typeface="Times New Roman" pitchFamily="18" charset="0"/>
              </a:rPr>
              <a:t>cl gene</a:t>
            </a:r>
            <a:endParaRPr lang="en-US" sz="2400" dirty="0" smtClean="0">
              <a:latin typeface="Times New Roman" pitchFamily="18" charset="0"/>
              <a:cs typeface="Times New Roman" pitchFamily="18" charset="0"/>
            </a:endParaRPr>
          </a:p>
          <a:p>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609600" y="381000"/>
            <a:ext cx="8305800" cy="6096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Lysogeny: Repressor turns off transcription</a:t>
            </a:r>
          </a:p>
        </p:txBody>
      </p:sp>
      <p:grpSp>
        <p:nvGrpSpPr>
          <p:cNvPr id="15365" name="Group 5"/>
          <p:cNvGrpSpPr>
            <a:grpSpLocks/>
          </p:cNvGrpSpPr>
          <p:nvPr/>
        </p:nvGrpSpPr>
        <p:grpSpPr bwMode="auto">
          <a:xfrm>
            <a:off x="533400" y="1905000"/>
            <a:ext cx="8153400" cy="2301875"/>
            <a:chOff x="336" y="1555"/>
            <a:chExt cx="5136" cy="1450"/>
          </a:xfrm>
        </p:grpSpPr>
        <p:sp>
          <p:nvSpPr>
            <p:cNvPr id="15366" name="Text Box 6"/>
            <p:cNvSpPr txBox="1">
              <a:spLocks noChangeArrowheads="1"/>
            </p:cNvSpPr>
            <p:nvPr/>
          </p:nvSpPr>
          <p:spPr bwMode="auto">
            <a:xfrm>
              <a:off x="2208" y="2717"/>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5367" name="Rectangle 7"/>
            <p:cNvSpPr>
              <a:spLocks noChangeArrowheads="1"/>
            </p:cNvSpPr>
            <p:nvPr/>
          </p:nvSpPr>
          <p:spPr bwMode="auto">
            <a:xfrm>
              <a:off x="1248" y="1613"/>
              <a:ext cx="201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68" name="Rectangle 8"/>
            <p:cNvSpPr>
              <a:spLocks noChangeArrowheads="1"/>
            </p:cNvSpPr>
            <p:nvPr/>
          </p:nvSpPr>
          <p:spPr bwMode="auto">
            <a:xfrm>
              <a:off x="3264" y="1613"/>
              <a:ext cx="432" cy="480"/>
            </a:xfrm>
            <a:prstGeom prst="rect">
              <a:avLst/>
            </a:prstGeom>
            <a:solidFill>
              <a:srgbClr val="99FF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69" name="Rectangle 9"/>
            <p:cNvSpPr>
              <a:spLocks noChangeArrowheads="1"/>
            </p:cNvSpPr>
            <p:nvPr/>
          </p:nvSpPr>
          <p:spPr bwMode="auto">
            <a:xfrm>
              <a:off x="3696" y="1613"/>
              <a:ext cx="576" cy="48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70" name="Rectangle 10"/>
            <p:cNvSpPr>
              <a:spLocks noChangeArrowheads="1"/>
            </p:cNvSpPr>
            <p:nvPr/>
          </p:nvSpPr>
          <p:spPr bwMode="auto">
            <a:xfrm>
              <a:off x="4272" y="1613"/>
              <a:ext cx="336" cy="480"/>
            </a:xfrm>
            <a:prstGeom prst="rect">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71" name="Rectangle 11"/>
            <p:cNvSpPr>
              <a:spLocks noChangeArrowheads="1"/>
            </p:cNvSpPr>
            <p:nvPr/>
          </p:nvSpPr>
          <p:spPr bwMode="auto">
            <a:xfrm>
              <a:off x="4608" y="1613"/>
              <a:ext cx="720" cy="48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72" name="Rectangle 12"/>
            <p:cNvSpPr>
              <a:spLocks noChangeArrowheads="1"/>
            </p:cNvSpPr>
            <p:nvPr/>
          </p:nvSpPr>
          <p:spPr bwMode="auto">
            <a:xfrm>
              <a:off x="336" y="1613"/>
              <a:ext cx="912" cy="48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5373" name="Group 13"/>
            <p:cNvGrpSpPr>
              <a:grpSpLocks/>
            </p:cNvGrpSpPr>
            <p:nvPr/>
          </p:nvGrpSpPr>
          <p:grpSpPr bwMode="auto">
            <a:xfrm>
              <a:off x="432" y="2285"/>
              <a:ext cx="5040" cy="65"/>
              <a:chOff x="432" y="2256"/>
              <a:chExt cx="5040" cy="65"/>
            </a:xfrm>
          </p:grpSpPr>
          <p:sp>
            <p:nvSpPr>
              <p:cNvPr id="15374" name="Line 14"/>
              <p:cNvSpPr>
                <a:spLocks noChangeShapeType="1"/>
              </p:cNvSpPr>
              <p:nvPr/>
            </p:nvSpPr>
            <p:spPr bwMode="auto">
              <a:xfrm>
                <a:off x="432" y="2256"/>
                <a:ext cx="504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75" name="Line 15"/>
              <p:cNvSpPr>
                <a:spLocks noChangeShapeType="1"/>
              </p:cNvSpPr>
              <p:nvPr/>
            </p:nvSpPr>
            <p:spPr bwMode="auto">
              <a:xfrm flipH="1">
                <a:off x="432" y="2321"/>
                <a:ext cx="4992"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5376" name="AutoShape 16"/>
            <p:cNvSpPr>
              <a:spLocks noChangeArrowheads="1"/>
            </p:cNvSpPr>
            <p:nvPr/>
          </p:nvSpPr>
          <p:spPr bwMode="auto">
            <a:xfrm rot="5400000">
              <a:off x="247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77" name="AutoShape 17"/>
            <p:cNvSpPr>
              <a:spLocks noChangeArrowheads="1"/>
            </p:cNvSpPr>
            <p:nvPr/>
          </p:nvSpPr>
          <p:spPr bwMode="auto">
            <a:xfrm rot="5400000">
              <a:off x="4008"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78" name="AutoShape 18"/>
            <p:cNvSpPr>
              <a:spLocks noChangeArrowheads="1"/>
            </p:cNvSpPr>
            <p:nvPr/>
          </p:nvSpPr>
          <p:spPr bwMode="auto">
            <a:xfrm rot="-5400000">
              <a:off x="1560"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79" name="AutoShape 19"/>
            <p:cNvSpPr>
              <a:spLocks noChangeArrowheads="1"/>
            </p:cNvSpPr>
            <p:nvPr/>
          </p:nvSpPr>
          <p:spPr bwMode="auto">
            <a:xfrm rot="-5400000">
              <a:off x="2136"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0" name="AutoShape 20"/>
            <p:cNvSpPr>
              <a:spLocks noChangeArrowheads="1"/>
            </p:cNvSpPr>
            <p:nvPr/>
          </p:nvSpPr>
          <p:spPr bwMode="auto">
            <a:xfrm rot="-5400000">
              <a:off x="744"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1" name="AutoShape 21"/>
            <p:cNvSpPr>
              <a:spLocks noChangeArrowheads="1"/>
            </p:cNvSpPr>
            <p:nvPr/>
          </p:nvSpPr>
          <p:spPr bwMode="auto">
            <a:xfrm rot="-5400000">
              <a:off x="2952" y="2213"/>
              <a:ext cx="144" cy="19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2" name="Rectangle 22"/>
            <p:cNvSpPr>
              <a:spLocks noChangeArrowheads="1"/>
            </p:cNvSpPr>
            <p:nvPr/>
          </p:nvSpPr>
          <p:spPr bwMode="auto">
            <a:xfrm>
              <a:off x="2832" y="2141"/>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3" name="Rectangle 23"/>
            <p:cNvSpPr>
              <a:spLocks noChangeArrowheads="1"/>
            </p:cNvSpPr>
            <p:nvPr/>
          </p:nvSpPr>
          <p:spPr bwMode="auto">
            <a:xfrm>
              <a:off x="1344"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4" name="Rectangle 24"/>
            <p:cNvSpPr>
              <a:spLocks noChangeArrowheads="1"/>
            </p:cNvSpPr>
            <p:nvPr/>
          </p:nvSpPr>
          <p:spPr bwMode="auto">
            <a:xfrm>
              <a:off x="364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5" name="Rectangle 25"/>
            <p:cNvSpPr>
              <a:spLocks noChangeArrowheads="1"/>
            </p:cNvSpPr>
            <p:nvPr/>
          </p:nvSpPr>
          <p:spPr bwMode="auto">
            <a:xfrm>
              <a:off x="3888"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6" name="Rectangle 26"/>
            <p:cNvSpPr>
              <a:spLocks noChangeArrowheads="1"/>
            </p:cNvSpPr>
            <p:nvPr/>
          </p:nvSpPr>
          <p:spPr bwMode="auto">
            <a:xfrm>
              <a:off x="4272" y="2189"/>
              <a:ext cx="48"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87" name="Text Box 27"/>
            <p:cNvSpPr txBox="1">
              <a:spLocks noChangeArrowheads="1"/>
            </p:cNvSpPr>
            <p:nvPr/>
          </p:nvSpPr>
          <p:spPr bwMode="auto">
            <a:xfrm>
              <a:off x="624" y="2429"/>
              <a:ext cx="43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int</a:t>
              </a:r>
              <a:r>
                <a:rPr lang="en-US" altLang="en-US" sz="2400" smtClean="0">
                  <a:solidFill>
                    <a:srgbClr val="000000"/>
                  </a:solidFill>
                  <a:latin typeface="Helvetica" charset="0"/>
                </a:rPr>
                <a:t> </a:t>
              </a:r>
            </a:p>
          </p:txBody>
        </p:sp>
        <p:sp>
          <p:nvSpPr>
            <p:cNvPr id="15388" name="Text Box 28"/>
            <p:cNvSpPr txBox="1">
              <a:spLocks noChangeArrowheads="1"/>
            </p:cNvSpPr>
            <p:nvPr/>
          </p:nvSpPr>
          <p:spPr bwMode="auto">
            <a:xfrm>
              <a:off x="1776" y="2429"/>
              <a:ext cx="34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o</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5389" name="Text Box 29"/>
            <p:cNvSpPr txBox="1">
              <a:spLocks noChangeArrowheads="1"/>
            </p:cNvSpPr>
            <p:nvPr/>
          </p:nvSpPr>
          <p:spPr bwMode="auto">
            <a:xfrm>
              <a:off x="1536" y="2429"/>
              <a:ext cx="36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L</a:t>
              </a:r>
              <a:r>
                <a:rPr lang="en-US" altLang="en-US" sz="2400" smtClean="0">
                  <a:solidFill>
                    <a:srgbClr val="000000"/>
                  </a:solidFill>
                  <a:latin typeface="Helvetica" charset="0"/>
                </a:rPr>
                <a:t> </a:t>
              </a:r>
            </a:p>
          </p:txBody>
        </p:sp>
        <p:sp>
          <p:nvSpPr>
            <p:cNvPr id="15390" name="Text Box 30"/>
            <p:cNvSpPr txBox="1">
              <a:spLocks noChangeArrowheads="1"/>
            </p:cNvSpPr>
            <p:nvPr/>
          </p:nvSpPr>
          <p:spPr bwMode="auto">
            <a:xfrm>
              <a:off x="2064" y="2429"/>
              <a:ext cx="4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a:t>
              </a:r>
            </a:p>
          </p:txBody>
        </p:sp>
        <p:sp>
          <p:nvSpPr>
            <p:cNvPr id="15391" name="Text Box 31"/>
            <p:cNvSpPr txBox="1">
              <a:spLocks noChangeArrowheads="1"/>
            </p:cNvSpPr>
            <p:nvPr/>
          </p:nvSpPr>
          <p:spPr bwMode="auto">
            <a:xfrm>
              <a:off x="2448" y="2429"/>
              <a:ext cx="38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 </a:t>
              </a:r>
            </a:p>
          </p:txBody>
        </p:sp>
        <p:sp>
          <p:nvSpPr>
            <p:cNvPr id="15392" name="Text Box 32"/>
            <p:cNvSpPr txBox="1">
              <a:spLocks noChangeArrowheads="1"/>
            </p:cNvSpPr>
            <p:nvPr/>
          </p:nvSpPr>
          <p:spPr bwMode="auto">
            <a:xfrm>
              <a:off x="3024" y="2429"/>
              <a:ext cx="47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RE</a:t>
              </a:r>
              <a:r>
                <a:rPr lang="en-US" altLang="en-US" sz="2400" smtClean="0">
                  <a:solidFill>
                    <a:srgbClr val="000000"/>
                  </a:solidFill>
                  <a:latin typeface="Helvetica" charset="0"/>
                </a:rPr>
                <a:t> </a:t>
              </a:r>
            </a:p>
          </p:txBody>
        </p:sp>
        <p:sp>
          <p:nvSpPr>
            <p:cNvPr id="15393" name="Text Box 33"/>
            <p:cNvSpPr txBox="1">
              <a:spLocks noChangeArrowheads="1"/>
            </p:cNvSpPr>
            <p:nvPr/>
          </p:nvSpPr>
          <p:spPr bwMode="auto">
            <a:xfrm>
              <a:off x="3984" y="2429"/>
              <a:ext cx="379"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a:t>
              </a:r>
              <a:r>
                <a:rPr lang="en-US" altLang="en-US" sz="2400" smtClean="0">
                  <a:solidFill>
                    <a:srgbClr val="000000"/>
                  </a:solidFill>
                  <a:latin typeface="Helvetica" charset="0"/>
                </a:rPr>
                <a:t>‘</a:t>
              </a:r>
            </a:p>
          </p:txBody>
        </p:sp>
        <p:sp>
          <p:nvSpPr>
            <p:cNvPr id="15394" name="Text Box 34"/>
            <p:cNvSpPr txBox="1">
              <a:spLocks noChangeArrowheads="1"/>
            </p:cNvSpPr>
            <p:nvPr/>
          </p:nvSpPr>
          <p:spPr bwMode="auto">
            <a:xfrm>
              <a:off x="3744" y="2621"/>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R3</a:t>
              </a:r>
              <a:r>
                <a:rPr lang="en-US" altLang="en-US" sz="2400" smtClean="0">
                  <a:solidFill>
                    <a:srgbClr val="000000"/>
                  </a:solidFill>
                  <a:latin typeface="Helvetica" charset="0"/>
                </a:rPr>
                <a:t> </a:t>
              </a:r>
            </a:p>
          </p:txBody>
        </p:sp>
        <p:sp>
          <p:nvSpPr>
            <p:cNvPr id="15395" name="Text Box 35"/>
            <p:cNvSpPr txBox="1">
              <a:spLocks noChangeArrowheads="1"/>
            </p:cNvSpPr>
            <p:nvPr/>
          </p:nvSpPr>
          <p:spPr bwMode="auto">
            <a:xfrm>
              <a:off x="1104" y="2429"/>
              <a:ext cx="36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L1</a:t>
              </a:r>
              <a:r>
                <a:rPr lang="en-US" altLang="en-US" sz="2400" smtClean="0">
                  <a:solidFill>
                    <a:srgbClr val="000000"/>
                  </a:solidFill>
                  <a:latin typeface="Helvetica" charset="0"/>
                </a:rPr>
                <a:t> </a:t>
              </a:r>
            </a:p>
          </p:txBody>
        </p:sp>
        <p:grpSp>
          <p:nvGrpSpPr>
            <p:cNvPr id="15396" name="Group 36"/>
            <p:cNvGrpSpPr>
              <a:grpSpLocks/>
            </p:cNvGrpSpPr>
            <p:nvPr/>
          </p:nvGrpSpPr>
          <p:grpSpPr bwMode="auto">
            <a:xfrm>
              <a:off x="1732" y="2257"/>
              <a:ext cx="192" cy="120"/>
              <a:chOff x="1920" y="3888"/>
              <a:chExt cx="144" cy="48"/>
            </a:xfrm>
          </p:grpSpPr>
          <p:sp>
            <p:nvSpPr>
              <p:cNvPr id="15397" name="Oval 37"/>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98" name="Oval 38"/>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399" name="Oval 39"/>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5400" name="Text Box 40"/>
            <p:cNvSpPr txBox="1">
              <a:spLocks noChangeArrowheads="1"/>
            </p:cNvSpPr>
            <p:nvPr/>
          </p:nvSpPr>
          <p:spPr bwMode="auto">
            <a:xfrm>
              <a:off x="2784"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t>
              </a:r>
            </a:p>
          </p:txBody>
        </p:sp>
        <p:sp>
          <p:nvSpPr>
            <p:cNvPr id="15401" name="Text Box 41"/>
            <p:cNvSpPr txBox="1">
              <a:spLocks noChangeArrowheads="1"/>
            </p:cNvSpPr>
            <p:nvPr/>
          </p:nvSpPr>
          <p:spPr bwMode="auto">
            <a:xfrm>
              <a:off x="3552" y="2429"/>
              <a:ext cx="385"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
          <p:nvSpPr>
            <p:cNvPr id="15402" name="Text Box 42"/>
            <p:cNvSpPr txBox="1">
              <a:spLocks noChangeArrowheads="1"/>
            </p:cNvSpPr>
            <p:nvPr/>
          </p:nvSpPr>
          <p:spPr bwMode="auto">
            <a:xfrm>
              <a:off x="4320" y="2429"/>
              <a:ext cx="37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t</a:t>
              </a:r>
              <a:r>
                <a:rPr lang="en-US" altLang="en-US" sz="2400" baseline="-25000" smtClean="0">
                  <a:solidFill>
                    <a:srgbClr val="000000"/>
                  </a:solidFill>
                  <a:latin typeface="Helvetica" charset="0"/>
                </a:rPr>
                <a:t>6S</a:t>
              </a:r>
              <a:r>
                <a:rPr lang="en-US" altLang="en-US" sz="2400" smtClean="0">
                  <a:solidFill>
                    <a:srgbClr val="000000"/>
                  </a:solidFill>
                  <a:latin typeface="Helvetica" charset="0"/>
                </a:rPr>
                <a:t> </a:t>
              </a:r>
            </a:p>
          </p:txBody>
        </p:sp>
        <p:grpSp>
          <p:nvGrpSpPr>
            <p:cNvPr id="15403" name="Group 43"/>
            <p:cNvGrpSpPr>
              <a:grpSpLocks/>
            </p:cNvGrpSpPr>
            <p:nvPr/>
          </p:nvGrpSpPr>
          <p:grpSpPr bwMode="auto">
            <a:xfrm>
              <a:off x="2272" y="2261"/>
              <a:ext cx="192" cy="120"/>
              <a:chOff x="1920" y="3888"/>
              <a:chExt cx="144" cy="48"/>
            </a:xfrm>
          </p:grpSpPr>
          <p:sp>
            <p:nvSpPr>
              <p:cNvPr id="15404" name="Oval 44"/>
              <p:cNvSpPr>
                <a:spLocks noChangeArrowheads="1"/>
              </p:cNvSpPr>
              <p:nvPr/>
            </p:nvSpPr>
            <p:spPr bwMode="auto">
              <a:xfrm>
                <a:off x="1920"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05" name="Oval 45"/>
              <p:cNvSpPr>
                <a:spLocks noChangeArrowheads="1"/>
              </p:cNvSpPr>
              <p:nvPr/>
            </p:nvSpPr>
            <p:spPr bwMode="auto">
              <a:xfrm>
                <a:off x="1968"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06" name="Oval 46"/>
              <p:cNvSpPr>
                <a:spLocks noChangeArrowheads="1"/>
              </p:cNvSpPr>
              <p:nvPr/>
            </p:nvSpPr>
            <p:spPr bwMode="auto">
              <a:xfrm>
                <a:off x="2016" y="3888"/>
                <a:ext cx="48" cy="48"/>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sp>
          <p:nvSpPr>
            <p:cNvPr id="15407" name="Oval 47"/>
            <p:cNvSpPr>
              <a:spLocks noChangeArrowheads="1"/>
            </p:cNvSpPr>
            <p:nvPr/>
          </p:nvSpPr>
          <p:spPr bwMode="auto">
            <a:xfrm>
              <a:off x="3360" y="2285"/>
              <a:ext cx="144" cy="96"/>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08" name="Text Box 48"/>
            <p:cNvSpPr txBox="1">
              <a:spLocks noChangeArrowheads="1"/>
            </p:cNvSpPr>
            <p:nvPr/>
          </p:nvSpPr>
          <p:spPr bwMode="auto">
            <a:xfrm>
              <a:off x="336" y="1822"/>
              <a:ext cx="29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att</a:t>
              </a:r>
              <a:endParaRPr lang="en-US" altLang="en-US" sz="2800" smtClean="0">
                <a:solidFill>
                  <a:srgbClr val="000000"/>
                </a:solidFill>
                <a:latin typeface="Helvetica" charset="0"/>
              </a:endParaRPr>
            </a:p>
          </p:txBody>
        </p:sp>
        <p:sp>
          <p:nvSpPr>
            <p:cNvPr id="15409" name="Text Box 49"/>
            <p:cNvSpPr txBox="1">
              <a:spLocks noChangeArrowheads="1"/>
            </p:cNvSpPr>
            <p:nvPr/>
          </p:nvSpPr>
          <p:spPr bwMode="auto">
            <a:xfrm>
              <a:off x="528" y="1694"/>
              <a:ext cx="28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int</a:t>
              </a:r>
              <a:endParaRPr lang="en-US" altLang="en-US" sz="2800" smtClean="0">
                <a:solidFill>
                  <a:srgbClr val="000000"/>
                </a:solidFill>
                <a:latin typeface="Helvetica" charset="0"/>
              </a:endParaRPr>
            </a:p>
          </p:txBody>
        </p:sp>
        <p:sp>
          <p:nvSpPr>
            <p:cNvPr id="15410" name="Text Box 50"/>
            <p:cNvSpPr txBox="1">
              <a:spLocks noChangeArrowheads="1"/>
            </p:cNvSpPr>
            <p:nvPr/>
          </p:nvSpPr>
          <p:spPr bwMode="auto">
            <a:xfrm>
              <a:off x="864" y="1822"/>
              <a:ext cx="31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xis</a:t>
              </a:r>
              <a:endParaRPr lang="en-US" altLang="en-US" sz="2800" smtClean="0">
                <a:solidFill>
                  <a:srgbClr val="000000"/>
                </a:solidFill>
                <a:latin typeface="Helvetica" charset="0"/>
              </a:endParaRPr>
            </a:p>
          </p:txBody>
        </p:sp>
        <p:sp>
          <p:nvSpPr>
            <p:cNvPr id="15411" name="Text Box 51"/>
            <p:cNvSpPr txBox="1">
              <a:spLocks noChangeArrowheads="1"/>
            </p:cNvSpPr>
            <p:nvPr/>
          </p:nvSpPr>
          <p:spPr bwMode="auto">
            <a:xfrm>
              <a:off x="912" y="1709"/>
              <a:ext cx="34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red</a:t>
              </a:r>
              <a:endParaRPr lang="en-US" altLang="en-US" sz="2800" smtClean="0">
                <a:solidFill>
                  <a:srgbClr val="000000"/>
                </a:solidFill>
                <a:latin typeface="Helvetica" charset="0"/>
              </a:endParaRPr>
            </a:p>
          </p:txBody>
        </p:sp>
        <p:sp>
          <p:nvSpPr>
            <p:cNvPr id="15412" name="Text Box 52"/>
            <p:cNvSpPr txBox="1">
              <a:spLocks noChangeArrowheads="1"/>
            </p:cNvSpPr>
            <p:nvPr/>
          </p:nvSpPr>
          <p:spPr bwMode="auto">
            <a:xfrm>
              <a:off x="860" y="1555"/>
              <a:ext cx="427"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gam</a:t>
              </a:r>
              <a:endParaRPr lang="en-US" altLang="en-US" sz="2800" smtClean="0">
                <a:solidFill>
                  <a:srgbClr val="000000"/>
                </a:solidFill>
                <a:latin typeface="Helvetica" charset="0"/>
              </a:endParaRPr>
            </a:p>
          </p:txBody>
        </p:sp>
        <p:sp>
          <p:nvSpPr>
            <p:cNvPr id="15413" name="Text Box 53"/>
            <p:cNvSpPr txBox="1">
              <a:spLocks noChangeArrowheads="1"/>
            </p:cNvSpPr>
            <p:nvPr/>
          </p:nvSpPr>
          <p:spPr bwMode="auto">
            <a:xfrm>
              <a:off x="1200" y="1853"/>
              <a:ext cx="32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cIII</a:t>
              </a:r>
              <a:endParaRPr lang="en-US" altLang="en-US" sz="2800" smtClean="0">
                <a:solidFill>
                  <a:srgbClr val="000000"/>
                </a:solidFill>
                <a:latin typeface="Helvetica" charset="0"/>
              </a:endParaRPr>
            </a:p>
          </p:txBody>
        </p:sp>
        <p:sp>
          <p:nvSpPr>
            <p:cNvPr id="15414" name="Text Box 54"/>
            <p:cNvSpPr txBox="1">
              <a:spLocks noChangeArrowheads="1"/>
            </p:cNvSpPr>
            <p:nvPr/>
          </p:nvSpPr>
          <p:spPr bwMode="auto">
            <a:xfrm>
              <a:off x="148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N</a:t>
              </a:r>
              <a:endParaRPr lang="en-US" altLang="en-US" sz="2800" smtClean="0">
                <a:solidFill>
                  <a:srgbClr val="000000"/>
                </a:solidFill>
                <a:latin typeface="Helvetica" charset="0"/>
              </a:endParaRPr>
            </a:p>
          </p:txBody>
        </p:sp>
        <p:sp>
          <p:nvSpPr>
            <p:cNvPr id="15415" name="Line 55"/>
            <p:cNvSpPr>
              <a:spLocks noChangeShapeType="1"/>
            </p:cNvSpPr>
            <p:nvPr/>
          </p:nvSpPr>
          <p:spPr bwMode="auto">
            <a:xfrm flipV="1">
              <a:off x="48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16" name="Line 56"/>
            <p:cNvSpPr>
              <a:spLocks noChangeShapeType="1"/>
            </p:cNvSpPr>
            <p:nvPr/>
          </p:nvSpPr>
          <p:spPr bwMode="auto">
            <a:xfrm flipV="1">
              <a:off x="67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17" name="Line 57"/>
            <p:cNvSpPr>
              <a:spLocks noChangeShapeType="1"/>
            </p:cNvSpPr>
            <p:nvPr/>
          </p:nvSpPr>
          <p:spPr bwMode="auto">
            <a:xfrm flipV="1">
              <a:off x="9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18" name="Line 58"/>
            <p:cNvSpPr>
              <a:spLocks noChangeShapeType="1"/>
            </p:cNvSpPr>
            <p:nvPr/>
          </p:nvSpPr>
          <p:spPr bwMode="auto">
            <a:xfrm flipV="1">
              <a:off x="105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19" name="Line 59"/>
            <p:cNvSpPr>
              <a:spLocks noChangeShapeType="1"/>
            </p:cNvSpPr>
            <p:nvPr/>
          </p:nvSpPr>
          <p:spPr bwMode="auto">
            <a:xfrm flipV="1">
              <a:off x="11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0" name="Line 60"/>
            <p:cNvSpPr>
              <a:spLocks noChangeShapeType="1"/>
            </p:cNvSpPr>
            <p:nvPr/>
          </p:nvSpPr>
          <p:spPr bwMode="auto">
            <a:xfrm flipV="1">
              <a:off x="1296" y="2085"/>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1" name="Line 61"/>
            <p:cNvSpPr>
              <a:spLocks noChangeShapeType="1"/>
            </p:cNvSpPr>
            <p:nvPr/>
          </p:nvSpPr>
          <p:spPr bwMode="auto">
            <a:xfrm flipV="1">
              <a:off x="14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2" name="Line 62"/>
            <p:cNvSpPr>
              <a:spLocks noChangeShapeType="1"/>
            </p:cNvSpPr>
            <p:nvPr/>
          </p:nvSpPr>
          <p:spPr bwMode="auto">
            <a:xfrm flipV="1">
              <a:off x="201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3" name="Line 63"/>
            <p:cNvSpPr>
              <a:spLocks noChangeShapeType="1"/>
            </p:cNvSpPr>
            <p:nvPr/>
          </p:nvSpPr>
          <p:spPr bwMode="auto">
            <a:xfrm flipV="1">
              <a:off x="27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4" name="Line 64"/>
            <p:cNvSpPr>
              <a:spLocks noChangeShapeType="1"/>
            </p:cNvSpPr>
            <p:nvPr/>
          </p:nvSpPr>
          <p:spPr bwMode="auto">
            <a:xfrm flipV="1">
              <a:off x="31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5" name="Line 65"/>
            <p:cNvSpPr>
              <a:spLocks noChangeShapeType="1"/>
            </p:cNvSpPr>
            <p:nvPr/>
          </p:nvSpPr>
          <p:spPr bwMode="auto">
            <a:xfrm flipV="1">
              <a:off x="336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6" name="Line 66"/>
            <p:cNvSpPr>
              <a:spLocks noChangeShapeType="1"/>
            </p:cNvSpPr>
            <p:nvPr/>
          </p:nvSpPr>
          <p:spPr bwMode="auto">
            <a:xfrm flipV="1">
              <a:off x="350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7" name="Line 67"/>
            <p:cNvSpPr>
              <a:spLocks noChangeShapeType="1"/>
            </p:cNvSpPr>
            <p:nvPr/>
          </p:nvSpPr>
          <p:spPr bwMode="auto">
            <a:xfrm flipV="1">
              <a:off x="37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8" name="Line 68"/>
            <p:cNvSpPr>
              <a:spLocks noChangeShapeType="1"/>
            </p:cNvSpPr>
            <p:nvPr/>
          </p:nvSpPr>
          <p:spPr bwMode="auto">
            <a:xfrm flipV="1">
              <a:off x="436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29" name="Line 69"/>
            <p:cNvSpPr>
              <a:spLocks noChangeShapeType="1"/>
            </p:cNvSpPr>
            <p:nvPr/>
          </p:nvSpPr>
          <p:spPr bwMode="auto">
            <a:xfrm flipV="1">
              <a:off x="446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0" name="Line 70"/>
            <p:cNvSpPr>
              <a:spLocks noChangeShapeType="1"/>
            </p:cNvSpPr>
            <p:nvPr/>
          </p:nvSpPr>
          <p:spPr bwMode="auto">
            <a:xfrm flipV="1">
              <a:off x="475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1" name="Line 71"/>
            <p:cNvSpPr>
              <a:spLocks noChangeShapeType="1"/>
            </p:cNvSpPr>
            <p:nvPr/>
          </p:nvSpPr>
          <p:spPr bwMode="auto">
            <a:xfrm flipV="1">
              <a:off x="480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2" name="Line 72"/>
            <p:cNvSpPr>
              <a:spLocks noChangeShapeType="1"/>
            </p:cNvSpPr>
            <p:nvPr/>
          </p:nvSpPr>
          <p:spPr bwMode="auto">
            <a:xfrm flipV="1">
              <a:off x="484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3" name="Line 73"/>
            <p:cNvSpPr>
              <a:spLocks noChangeShapeType="1"/>
            </p:cNvSpPr>
            <p:nvPr/>
          </p:nvSpPr>
          <p:spPr bwMode="auto">
            <a:xfrm flipV="1">
              <a:off x="489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4" name="Line 74"/>
            <p:cNvSpPr>
              <a:spLocks noChangeShapeType="1"/>
            </p:cNvSpPr>
            <p:nvPr/>
          </p:nvSpPr>
          <p:spPr bwMode="auto">
            <a:xfrm flipV="1">
              <a:off x="494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5" name="Line 75"/>
            <p:cNvSpPr>
              <a:spLocks noChangeShapeType="1"/>
            </p:cNvSpPr>
            <p:nvPr/>
          </p:nvSpPr>
          <p:spPr bwMode="auto">
            <a:xfrm flipV="1">
              <a:off x="4992"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6" name="Line 76"/>
            <p:cNvSpPr>
              <a:spLocks noChangeShapeType="1"/>
            </p:cNvSpPr>
            <p:nvPr/>
          </p:nvSpPr>
          <p:spPr bwMode="auto">
            <a:xfrm flipV="1">
              <a:off x="5040"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7" name="Line 77"/>
            <p:cNvSpPr>
              <a:spLocks noChangeShapeType="1"/>
            </p:cNvSpPr>
            <p:nvPr/>
          </p:nvSpPr>
          <p:spPr bwMode="auto">
            <a:xfrm flipV="1">
              <a:off x="5088"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8" name="Line 78"/>
            <p:cNvSpPr>
              <a:spLocks noChangeShapeType="1"/>
            </p:cNvSpPr>
            <p:nvPr/>
          </p:nvSpPr>
          <p:spPr bwMode="auto">
            <a:xfrm flipV="1">
              <a:off x="5136"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39" name="Line 79"/>
            <p:cNvSpPr>
              <a:spLocks noChangeShapeType="1"/>
            </p:cNvSpPr>
            <p:nvPr/>
          </p:nvSpPr>
          <p:spPr bwMode="auto">
            <a:xfrm flipV="1">
              <a:off x="5184" y="2093"/>
              <a:ext cx="0" cy="192"/>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40" name="Text Box 80"/>
            <p:cNvSpPr txBox="1">
              <a:spLocks noChangeArrowheads="1"/>
            </p:cNvSpPr>
            <p:nvPr/>
          </p:nvSpPr>
          <p:spPr bwMode="auto">
            <a:xfrm>
              <a:off x="1920"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a:t>
              </a:r>
              <a:endParaRPr lang="en-US" altLang="en-US" sz="2800" smtClean="0">
                <a:solidFill>
                  <a:srgbClr val="000000"/>
                </a:solidFill>
                <a:latin typeface="Helvetica" charset="0"/>
              </a:endParaRPr>
            </a:p>
          </p:txBody>
        </p:sp>
        <p:sp>
          <p:nvSpPr>
            <p:cNvPr id="15441" name="Text Box 81"/>
            <p:cNvSpPr txBox="1">
              <a:spLocks noChangeArrowheads="1"/>
            </p:cNvSpPr>
            <p:nvPr/>
          </p:nvSpPr>
          <p:spPr bwMode="auto">
            <a:xfrm>
              <a:off x="2544" y="1821"/>
              <a:ext cx="33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cro</a:t>
              </a:r>
              <a:endParaRPr lang="en-US" altLang="en-US" sz="2800" smtClean="0">
                <a:solidFill>
                  <a:srgbClr val="000000"/>
                </a:solidFill>
                <a:latin typeface="Helvetica" charset="0"/>
              </a:endParaRPr>
            </a:p>
          </p:txBody>
        </p:sp>
        <p:sp>
          <p:nvSpPr>
            <p:cNvPr id="15442" name="Text Box 82"/>
            <p:cNvSpPr txBox="1">
              <a:spLocks noChangeArrowheads="1"/>
            </p:cNvSpPr>
            <p:nvPr/>
          </p:nvSpPr>
          <p:spPr bwMode="auto">
            <a:xfrm>
              <a:off x="3024" y="1821"/>
              <a:ext cx="284"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cII</a:t>
              </a:r>
              <a:endParaRPr lang="en-US" altLang="en-US" sz="2800" smtClean="0">
                <a:solidFill>
                  <a:srgbClr val="000000"/>
                </a:solidFill>
                <a:latin typeface="Helvetica" charset="0"/>
              </a:endParaRPr>
            </a:p>
          </p:txBody>
        </p:sp>
        <p:sp>
          <p:nvSpPr>
            <p:cNvPr id="15443" name="Text Box 83"/>
            <p:cNvSpPr txBox="1">
              <a:spLocks noChangeArrowheads="1"/>
            </p:cNvSpPr>
            <p:nvPr/>
          </p:nvSpPr>
          <p:spPr bwMode="auto">
            <a:xfrm>
              <a:off x="3264"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O</a:t>
              </a:r>
              <a:endParaRPr lang="en-US" altLang="en-US" sz="2800" smtClean="0">
                <a:solidFill>
                  <a:srgbClr val="000000"/>
                </a:solidFill>
                <a:latin typeface="Helvetica" charset="0"/>
              </a:endParaRPr>
            </a:p>
          </p:txBody>
        </p:sp>
        <p:sp>
          <p:nvSpPr>
            <p:cNvPr id="15444" name="Text Box 84"/>
            <p:cNvSpPr txBox="1">
              <a:spLocks noChangeArrowheads="1"/>
            </p:cNvSpPr>
            <p:nvPr/>
          </p:nvSpPr>
          <p:spPr bwMode="auto">
            <a:xfrm>
              <a:off x="3456"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P</a:t>
              </a:r>
              <a:endParaRPr lang="en-US" altLang="en-US" sz="2800" smtClean="0">
                <a:solidFill>
                  <a:srgbClr val="000000"/>
                </a:solidFill>
                <a:latin typeface="Helvetica" charset="0"/>
              </a:endParaRPr>
            </a:p>
          </p:txBody>
        </p:sp>
        <p:sp>
          <p:nvSpPr>
            <p:cNvPr id="15445" name="Text Box 85"/>
            <p:cNvSpPr txBox="1">
              <a:spLocks noChangeArrowheads="1"/>
            </p:cNvSpPr>
            <p:nvPr/>
          </p:nvSpPr>
          <p:spPr bwMode="auto">
            <a:xfrm>
              <a:off x="3696" y="1821"/>
              <a:ext cx="240"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Q</a:t>
              </a:r>
            </a:p>
          </p:txBody>
        </p:sp>
        <p:sp>
          <p:nvSpPr>
            <p:cNvPr id="15446" name="Text Box 86"/>
            <p:cNvSpPr txBox="1">
              <a:spLocks noChangeArrowheads="1"/>
            </p:cNvSpPr>
            <p:nvPr/>
          </p:nvSpPr>
          <p:spPr bwMode="auto">
            <a:xfrm>
              <a:off x="4224" y="1821"/>
              <a:ext cx="22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S</a:t>
              </a:r>
              <a:endParaRPr lang="en-US" altLang="en-US" sz="2800" smtClean="0">
                <a:solidFill>
                  <a:srgbClr val="000000"/>
                </a:solidFill>
                <a:latin typeface="Helvetica" charset="0"/>
              </a:endParaRPr>
            </a:p>
          </p:txBody>
        </p:sp>
        <p:sp>
          <p:nvSpPr>
            <p:cNvPr id="15447" name="Text Box 87"/>
            <p:cNvSpPr txBox="1">
              <a:spLocks noChangeArrowheads="1"/>
            </p:cNvSpPr>
            <p:nvPr/>
          </p:nvSpPr>
          <p:spPr bwMode="auto">
            <a:xfrm>
              <a:off x="4368" y="1821"/>
              <a:ext cx="23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R</a:t>
              </a:r>
              <a:endParaRPr lang="en-US" altLang="en-US" sz="2800" smtClean="0">
                <a:solidFill>
                  <a:srgbClr val="000000"/>
                </a:solidFill>
                <a:latin typeface="Helvetica" charset="0"/>
              </a:endParaRPr>
            </a:p>
          </p:txBody>
        </p:sp>
        <p:sp>
          <p:nvSpPr>
            <p:cNvPr id="15448" name="Text Box 88"/>
            <p:cNvSpPr txBox="1">
              <a:spLocks noChangeArrowheads="1"/>
            </p:cNvSpPr>
            <p:nvPr/>
          </p:nvSpPr>
          <p:spPr bwMode="auto">
            <a:xfrm>
              <a:off x="4800" y="1821"/>
              <a:ext cx="463"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Helvetica" charset="0"/>
                </a:rPr>
                <a:t>A…J</a:t>
              </a:r>
              <a:endParaRPr lang="en-US" altLang="en-US" sz="2800" smtClean="0">
                <a:solidFill>
                  <a:srgbClr val="000000"/>
                </a:solidFill>
                <a:latin typeface="Helvetica" charset="0"/>
              </a:endParaRPr>
            </a:p>
          </p:txBody>
        </p:sp>
      </p:grpSp>
      <p:grpSp>
        <p:nvGrpSpPr>
          <p:cNvPr id="15449" name="Group 89"/>
          <p:cNvGrpSpPr>
            <a:grpSpLocks/>
          </p:cNvGrpSpPr>
          <p:nvPr/>
        </p:nvGrpSpPr>
        <p:grpSpPr bwMode="auto">
          <a:xfrm>
            <a:off x="3581400" y="1036638"/>
            <a:ext cx="533400" cy="457200"/>
            <a:chOff x="2640" y="3456"/>
            <a:chExt cx="336" cy="288"/>
          </a:xfrm>
        </p:grpSpPr>
        <p:sp>
          <p:nvSpPr>
            <p:cNvPr id="15450" name="Oval 90"/>
            <p:cNvSpPr>
              <a:spLocks noChangeArrowheads="1"/>
            </p:cNvSpPr>
            <p:nvPr/>
          </p:nvSpPr>
          <p:spPr bwMode="auto">
            <a:xfrm>
              <a:off x="2640" y="3456"/>
              <a:ext cx="336" cy="288"/>
            </a:xfrm>
            <a:prstGeom prst="ellipse">
              <a:avLst/>
            </a:prstGeom>
            <a:solidFill>
              <a:srgbClr val="FF0066"/>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51" name="Text Box 91"/>
            <p:cNvSpPr txBox="1">
              <a:spLocks noChangeArrowheads="1"/>
            </p:cNvSpPr>
            <p:nvPr/>
          </p:nvSpPr>
          <p:spPr bwMode="auto">
            <a:xfrm>
              <a:off x="2640" y="3456"/>
              <a:ext cx="30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a:t>
              </a:r>
            </a:p>
          </p:txBody>
        </p:sp>
      </p:grpSp>
      <p:sp>
        <p:nvSpPr>
          <p:cNvPr id="15452" name="AutoShape 92"/>
          <p:cNvSpPr>
            <a:spLocks noChangeArrowheads="1"/>
          </p:cNvSpPr>
          <p:nvPr/>
        </p:nvSpPr>
        <p:spPr bwMode="auto">
          <a:xfrm>
            <a:off x="2590800" y="4313238"/>
            <a:ext cx="838200" cy="228600"/>
          </a:xfrm>
          <a:prstGeom prst="leftArrow">
            <a:avLst>
              <a:gd name="adj1" fmla="val 50000"/>
              <a:gd name="adj2" fmla="val 91667"/>
            </a:avLst>
          </a:prstGeom>
          <a:solidFill>
            <a:srgbClr val="FF505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53" name="Line 93"/>
          <p:cNvSpPr>
            <a:spLocks noChangeShapeType="1"/>
          </p:cNvSpPr>
          <p:nvPr/>
        </p:nvSpPr>
        <p:spPr bwMode="auto">
          <a:xfrm>
            <a:off x="3200400" y="3856038"/>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54" name="Line 94"/>
          <p:cNvSpPr>
            <a:spLocks noChangeShapeType="1"/>
          </p:cNvSpPr>
          <p:nvPr/>
        </p:nvSpPr>
        <p:spPr bwMode="auto">
          <a:xfrm>
            <a:off x="3200400" y="4694238"/>
            <a:ext cx="0" cy="45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55" name="Text Box 95"/>
          <p:cNvSpPr txBox="1">
            <a:spLocks noChangeArrowheads="1"/>
          </p:cNvSpPr>
          <p:nvPr/>
        </p:nvSpPr>
        <p:spPr bwMode="auto">
          <a:xfrm>
            <a:off x="3733800" y="5303838"/>
            <a:ext cx="159226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Repressor</a:t>
            </a:r>
          </a:p>
        </p:txBody>
      </p:sp>
      <p:sp>
        <p:nvSpPr>
          <p:cNvPr id="15456" name="Text Box 96"/>
          <p:cNvSpPr txBox="1">
            <a:spLocks noChangeArrowheads="1"/>
          </p:cNvSpPr>
          <p:nvPr/>
        </p:nvSpPr>
        <p:spPr bwMode="auto">
          <a:xfrm>
            <a:off x="5791200" y="4343400"/>
            <a:ext cx="2794000" cy="11874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P</a:t>
            </a:r>
            <a:r>
              <a:rPr lang="en-US" altLang="en-US" sz="2400" baseline="-25000" smtClean="0">
                <a:solidFill>
                  <a:srgbClr val="000000"/>
                </a:solidFill>
                <a:latin typeface="Helvetica" charset="0"/>
              </a:rPr>
              <a:t>RM</a:t>
            </a:r>
            <a:r>
              <a:rPr lang="en-US" altLang="en-US" sz="2400" smtClean="0">
                <a:solidFill>
                  <a:srgbClr val="000000"/>
                </a:solidFill>
                <a:latin typeface="Helvetica" charset="0"/>
              </a:rPr>
              <a:t> = promoter for </a:t>
            </a:r>
          </a:p>
          <a:p>
            <a:pPr eaLnBrk="0" fontAlgn="base" hangingPunct="0">
              <a:spcBef>
                <a:spcPct val="0"/>
              </a:spcBef>
              <a:spcAft>
                <a:spcPct val="0"/>
              </a:spcAft>
            </a:pPr>
            <a:r>
              <a:rPr lang="en-US" altLang="en-US" sz="2400" smtClean="0">
                <a:solidFill>
                  <a:srgbClr val="000000"/>
                </a:solidFill>
                <a:latin typeface="Helvetica" charset="0"/>
              </a:rPr>
              <a:t>repression</a:t>
            </a:r>
          </a:p>
          <a:p>
            <a:pPr eaLnBrk="0" fontAlgn="base" hangingPunct="0">
              <a:spcBef>
                <a:spcPct val="0"/>
              </a:spcBef>
              <a:spcAft>
                <a:spcPct val="0"/>
              </a:spcAft>
            </a:pPr>
            <a:r>
              <a:rPr lang="en-US" altLang="en-US" sz="2400" smtClean="0">
                <a:solidFill>
                  <a:srgbClr val="000000"/>
                </a:solidFill>
                <a:latin typeface="Helvetica" charset="0"/>
              </a:rPr>
              <a:t>maintenance</a:t>
            </a:r>
          </a:p>
        </p:txBody>
      </p:sp>
      <p:grpSp>
        <p:nvGrpSpPr>
          <p:cNvPr id="15457" name="Group 97"/>
          <p:cNvGrpSpPr>
            <a:grpSpLocks/>
          </p:cNvGrpSpPr>
          <p:nvPr/>
        </p:nvGrpSpPr>
        <p:grpSpPr bwMode="auto">
          <a:xfrm>
            <a:off x="2590800" y="1036638"/>
            <a:ext cx="533400" cy="457200"/>
            <a:chOff x="2640" y="3456"/>
            <a:chExt cx="336" cy="288"/>
          </a:xfrm>
        </p:grpSpPr>
        <p:sp>
          <p:nvSpPr>
            <p:cNvPr id="15458" name="Oval 98"/>
            <p:cNvSpPr>
              <a:spLocks noChangeArrowheads="1"/>
            </p:cNvSpPr>
            <p:nvPr/>
          </p:nvSpPr>
          <p:spPr bwMode="auto">
            <a:xfrm>
              <a:off x="2640" y="3456"/>
              <a:ext cx="336" cy="288"/>
            </a:xfrm>
            <a:prstGeom prst="ellipse">
              <a:avLst/>
            </a:prstGeom>
            <a:solidFill>
              <a:srgbClr val="FF0066"/>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59" name="Text Box 99"/>
            <p:cNvSpPr txBox="1">
              <a:spLocks noChangeArrowheads="1"/>
            </p:cNvSpPr>
            <p:nvPr/>
          </p:nvSpPr>
          <p:spPr bwMode="auto">
            <a:xfrm>
              <a:off x="2640" y="3456"/>
              <a:ext cx="30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a:t>
              </a:r>
            </a:p>
          </p:txBody>
        </p:sp>
      </p:grpSp>
      <p:sp>
        <p:nvSpPr>
          <p:cNvPr id="15460" name="Line 100"/>
          <p:cNvSpPr>
            <a:spLocks noChangeShapeType="1"/>
          </p:cNvSpPr>
          <p:nvPr/>
        </p:nvSpPr>
        <p:spPr bwMode="auto">
          <a:xfrm flipH="1">
            <a:off x="3783013" y="1646238"/>
            <a:ext cx="0" cy="12954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61" name="Line 101"/>
          <p:cNvSpPr>
            <a:spLocks noChangeShapeType="1"/>
          </p:cNvSpPr>
          <p:nvPr/>
        </p:nvSpPr>
        <p:spPr bwMode="auto">
          <a:xfrm flipH="1">
            <a:off x="3859213" y="1646238"/>
            <a:ext cx="0" cy="12954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62" name="Line 102"/>
          <p:cNvSpPr>
            <a:spLocks noChangeShapeType="1"/>
          </p:cNvSpPr>
          <p:nvPr/>
        </p:nvSpPr>
        <p:spPr bwMode="auto">
          <a:xfrm flipH="1">
            <a:off x="2819400" y="1646238"/>
            <a:ext cx="0" cy="12954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63" name="Line 103"/>
          <p:cNvSpPr>
            <a:spLocks noChangeShapeType="1"/>
          </p:cNvSpPr>
          <p:nvPr/>
        </p:nvSpPr>
        <p:spPr bwMode="auto">
          <a:xfrm flipH="1">
            <a:off x="2895600" y="1646238"/>
            <a:ext cx="0" cy="12954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grpSp>
        <p:nvGrpSpPr>
          <p:cNvPr id="15464" name="Group 104"/>
          <p:cNvGrpSpPr>
            <a:grpSpLocks/>
          </p:cNvGrpSpPr>
          <p:nvPr/>
        </p:nvGrpSpPr>
        <p:grpSpPr bwMode="auto">
          <a:xfrm>
            <a:off x="2971800" y="5334000"/>
            <a:ext cx="533400" cy="457200"/>
            <a:chOff x="2640" y="3456"/>
            <a:chExt cx="336" cy="288"/>
          </a:xfrm>
        </p:grpSpPr>
        <p:sp>
          <p:nvSpPr>
            <p:cNvPr id="15465" name="Oval 105"/>
            <p:cNvSpPr>
              <a:spLocks noChangeArrowheads="1"/>
            </p:cNvSpPr>
            <p:nvPr/>
          </p:nvSpPr>
          <p:spPr bwMode="auto">
            <a:xfrm>
              <a:off x="2640" y="3456"/>
              <a:ext cx="336" cy="288"/>
            </a:xfrm>
            <a:prstGeom prst="ellipse">
              <a:avLst/>
            </a:prstGeom>
            <a:solidFill>
              <a:srgbClr val="FF0066"/>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66" name="Text Box 106"/>
            <p:cNvSpPr txBox="1">
              <a:spLocks noChangeArrowheads="1"/>
            </p:cNvSpPr>
            <p:nvPr/>
          </p:nvSpPr>
          <p:spPr bwMode="auto">
            <a:xfrm>
              <a:off x="2640" y="3456"/>
              <a:ext cx="308"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CI</a:t>
              </a:r>
            </a:p>
          </p:txBody>
        </p:sp>
      </p:grpSp>
      <p:sp>
        <p:nvSpPr>
          <p:cNvPr id="15467" name="Line 107"/>
          <p:cNvSpPr>
            <a:spLocks noChangeShapeType="1"/>
          </p:cNvSpPr>
          <p:nvPr/>
        </p:nvSpPr>
        <p:spPr bwMode="auto">
          <a:xfrm flipH="1">
            <a:off x="3581400" y="1524000"/>
            <a:ext cx="76200" cy="1371600"/>
          </a:xfrm>
          <a:prstGeom prst="line">
            <a:avLst/>
          </a:prstGeom>
          <a:noFill/>
          <a:ln w="28575">
            <a:solidFill>
              <a:srgbClr val="008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endParaRPr>
          </a:p>
        </p:txBody>
      </p:sp>
      <p:sp>
        <p:nvSpPr>
          <p:cNvPr id="15468" name="Text Box 108"/>
          <p:cNvSpPr txBox="1">
            <a:spLocks noChangeArrowheads="1"/>
          </p:cNvSpPr>
          <p:nvPr/>
        </p:nvSpPr>
        <p:spPr bwMode="auto">
          <a:xfrm>
            <a:off x="5715000" y="5670550"/>
            <a:ext cx="3336925"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Activated by Repressor</a:t>
            </a:r>
          </a:p>
          <a:p>
            <a:pPr eaLnBrk="0" fontAlgn="base" hangingPunct="0">
              <a:spcBef>
                <a:spcPct val="0"/>
              </a:spcBef>
              <a:spcAft>
                <a:spcPct val="0"/>
              </a:spcAft>
            </a:pPr>
            <a:r>
              <a:rPr lang="en-US" altLang="en-US" sz="2400" smtClean="0">
                <a:solidFill>
                  <a:srgbClr val="000000"/>
                </a:solidFill>
                <a:latin typeface="Helvetica" charset="0"/>
              </a:rPr>
              <a:t>binding to o</a:t>
            </a:r>
            <a:r>
              <a:rPr lang="en-US" altLang="en-US" sz="2400" baseline="-25000" smtClean="0">
                <a:solidFill>
                  <a:srgbClr val="000000"/>
                </a:solidFill>
                <a:latin typeface="Helvetica" charset="0"/>
              </a:rPr>
              <a:t>R1</a:t>
            </a:r>
            <a:r>
              <a:rPr lang="en-US" altLang="en-US" sz="2400" smtClean="0">
                <a:solidFill>
                  <a:srgbClr val="000000"/>
                </a:solidFill>
                <a:latin typeface="Helvetica" charset="0"/>
              </a:rPr>
              <a:t> &amp; o</a:t>
            </a:r>
            <a:r>
              <a:rPr lang="en-US" altLang="en-US" sz="2400" baseline="-25000" smtClean="0">
                <a:solidFill>
                  <a:srgbClr val="000000"/>
                </a:solidFill>
                <a:latin typeface="Helvetica" charset="0"/>
              </a:rPr>
              <a:t>R2</a:t>
            </a:r>
            <a:r>
              <a:rPr lang="en-US" altLang="en-US" sz="2400" smtClean="0">
                <a:solidFill>
                  <a:srgbClr val="000000"/>
                </a:solidFill>
                <a:latin typeface="Helvetica" charset="0"/>
              </a:rPr>
              <a:t> </a:t>
            </a:r>
          </a:p>
        </p:txBody>
      </p:sp>
    </p:spTree>
    <p:extLst>
      <p:ext uri="{BB962C8B-B14F-4D97-AF65-F5344CB8AC3E}">
        <p14:creationId xmlns:p14="http://schemas.microsoft.com/office/powerpoint/2010/main" xmlns="" val="668688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a:bodyPr>
          <a:lstStyle/>
          <a:p>
            <a:r>
              <a:rPr lang="en-US" sz="2400" dirty="0" smtClean="0">
                <a:latin typeface="Times New Roman" pitchFamily="18" charset="0"/>
                <a:cs typeface="Times New Roman" pitchFamily="18" charset="0"/>
              </a:rPr>
              <a:t>The presence of repressor explains the phenomenon of immunity. </a:t>
            </a:r>
          </a:p>
          <a:p>
            <a:r>
              <a:rPr lang="en-US" sz="2400" dirty="0" smtClean="0">
                <a:latin typeface="Times New Roman" pitchFamily="18" charset="0"/>
                <a:cs typeface="Times New Roman" pitchFamily="18" charset="0"/>
              </a:rPr>
              <a:t>If a second lambda phage DNA enters a lysogenic cell, repressor protein synthesized from the resident </a:t>
            </a:r>
            <a:r>
              <a:rPr lang="en-US" sz="2400" dirty="0" err="1" smtClean="0">
                <a:latin typeface="Times New Roman" pitchFamily="18" charset="0"/>
                <a:cs typeface="Times New Roman" pitchFamily="18" charset="0"/>
              </a:rPr>
              <a:t>prophage</a:t>
            </a:r>
            <a:r>
              <a:rPr lang="en-US" sz="2400" dirty="0" smtClean="0">
                <a:latin typeface="Times New Roman" pitchFamily="18" charset="0"/>
                <a:cs typeface="Times New Roman" pitchFamily="18" charset="0"/>
              </a:rPr>
              <a:t> genome will immediately bind to </a:t>
            </a:r>
            <a:r>
              <a:rPr lang="en-US" sz="2400" i="1" dirty="0" smtClean="0">
                <a:latin typeface="Times New Roman" pitchFamily="18" charset="0"/>
                <a:cs typeface="Times New Roman" pitchFamily="18" charset="0"/>
              </a:rPr>
              <a:t>OL and OR in </a:t>
            </a:r>
            <a:r>
              <a:rPr lang="en-US" sz="2400" dirty="0" smtClean="0">
                <a:latin typeface="Times New Roman" pitchFamily="18" charset="0"/>
                <a:cs typeface="Times New Roman" pitchFamily="18" charset="0"/>
              </a:rPr>
              <a:t>the new genome. </a:t>
            </a:r>
          </a:p>
          <a:p>
            <a:r>
              <a:rPr lang="en-US" sz="2400" dirty="0" smtClean="0">
                <a:latin typeface="Times New Roman" pitchFamily="18" charset="0"/>
                <a:cs typeface="Times New Roman" pitchFamily="18" charset="0"/>
              </a:rPr>
              <a:t>This prevents the second phage from entering the lytic cycle.</a:t>
            </a:r>
          </a:p>
          <a:p>
            <a:r>
              <a:rPr lang="en-US" sz="2400" dirty="0" smtClean="0">
                <a:latin typeface="Times New Roman" pitchFamily="18" charset="0"/>
                <a:cs typeface="Times New Roman" pitchFamily="18" charset="0"/>
              </a:rPr>
              <a:t>A repressor monomer has two distinct domains.</a:t>
            </a:r>
          </a:p>
          <a:p>
            <a:r>
              <a:rPr lang="en-US" sz="2400" dirty="0" smtClean="0">
                <a:latin typeface="Times New Roman" pitchFamily="18" charset="0"/>
                <a:cs typeface="Times New Roman" pitchFamily="18" charset="0"/>
              </a:rPr>
              <a:t>The N-terminal domain contains the DNA-binding site.</a:t>
            </a:r>
          </a:p>
          <a:p>
            <a:r>
              <a:rPr lang="en-US" sz="2400" dirty="0" smtClean="0">
                <a:latin typeface="Times New Roman" pitchFamily="18" charset="0"/>
                <a:cs typeface="Times New Roman" pitchFamily="18" charset="0"/>
              </a:rPr>
              <a:t>The C-terminal domain </a:t>
            </a:r>
            <a:r>
              <a:rPr lang="en-US" sz="2400" dirty="0" err="1" smtClean="0">
                <a:latin typeface="Times New Roman" pitchFamily="18" charset="0"/>
                <a:cs typeface="Times New Roman" pitchFamily="18" charset="0"/>
              </a:rPr>
              <a:t>dimerizes</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Repressor uses a helix-turn-helix motif to bind DNA.</a:t>
            </a:r>
          </a:p>
          <a:p>
            <a:r>
              <a:rPr lang="en-US" sz="2400" dirty="0" smtClean="0">
                <a:latin typeface="Times New Roman" pitchFamily="18" charset="0"/>
                <a:cs typeface="Times New Roman" pitchFamily="18" charset="0"/>
              </a:rPr>
              <a:t>Cleavage of the repressor between the two domains reduces the affinity for the operator and induces a </a:t>
            </a:r>
            <a:r>
              <a:rPr lang="en-US" sz="2400" dirty="0" err="1" smtClean="0">
                <a:latin typeface="Times New Roman" pitchFamily="18" charset="0"/>
                <a:cs typeface="Times New Roman" pitchFamily="18" charset="0"/>
              </a:rPr>
              <a:t>lytic</a:t>
            </a:r>
            <a:r>
              <a:rPr lang="en-US" sz="2400" dirty="0" smtClean="0">
                <a:latin typeface="Times New Roman" pitchFamily="18" charset="0"/>
                <a:cs typeface="Times New Roman" pitchFamily="18" charset="0"/>
              </a:rPr>
              <a:t> cycle.</a:t>
            </a:r>
            <a:endParaRPr lang="en-US"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a:bodyPr>
          <a:lstStyle/>
          <a:p>
            <a:r>
              <a:rPr lang="en-US" sz="2400" b="1" dirty="0" smtClean="0">
                <a:latin typeface="Times New Roman" pitchFamily="18" charset="0"/>
                <a:cs typeface="Times New Roman" pitchFamily="18" charset="0"/>
              </a:rPr>
              <a:t>Repressor </a:t>
            </a:r>
            <a:r>
              <a:rPr lang="en-US" sz="2400" b="1" dirty="0" err="1" smtClean="0">
                <a:latin typeface="Times New Roman" pitchFamily="18" charset="0"/>
                <a:cs typeface="Times New Roman" pitchFamily="18" charset="0"/>
              </a:rPr>
              <a:t>dimers</a:t>
            </a:r>
            <a:r>
              <a:rPr lang="en-US" sz="2400" b="1" dirty="0" smtClean="0">
                <a:latin typeface="Times New Roman" pitchFamily="18" charset="0"/>
                <a:cs typeface="Times New Roman" pitchFamily="18" charset="0"/>
              </a:rPr>
              <a:t> bind cooperatively to the operator</a:t>
            </a:r>
          </a:p>
          <a:p>
            <a:r>
              <a:rPr lang="en-US" sz="2400" dirty="0" smtClean="0">
                <a:latin typeface="Times New Roman" pitchFamily="18" charset="0"/>
                <a:cs typeface="Times New Roman" pitchFamily="18" charset="0"/>
              </a:rPr>
              <a:t>Repressor binding to one operator increases the affinity for binding a second repressor </a:t>
            </a:r>
            <a:r>
              <a:rPr lang="en-US" sz="2400" dirty="0" err="1" smtClean="0">
                <a:latin typeface="Times New Roman" pitchFamily="18" charset="0"/>
                <a:cs typeface="Times New Roman" pitchFamily="18" charset="0"/>
              </a:rPr>
              <a:t>dimer</a:t>
            </a:r>
            <a:r>
              <a:rPr lang="en-US" sz="2400" dirty="0" smtClean="0">
                <a:latin typeface="Times New Roman" pitchFamily="18" charset="0"/>
                <a:cs typeface="Times New Roman" pitchFamily="18" charset="0"/>
              </a:rPr>
              <a:t> to the adjacent operator.</a:t>
            </a:r>
          </a:p>
          <a:p>
            <a:r>
              <a:rPr lang="en-US" sz="2400" dirty="0" smtClean="0">
                <a:latin typeface="Times New Roman" pitchFamily="18" charset="0"/>
                <a:cs typeface="Times New Roman" pitchFamily="18" charset="0"/>
              </a:rPr>
              <a:t>The affinity is 10x greater for OL1 and OR1 than other operators, so they are bound first</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a:t>
            </a:r>
            <a:r>
              <a:rPr lang="en-US" sz="2400" i="1" dirty="0" err="1" smtClean="0">
                <a:latin typeface="Times New Roman" pitchFamily="18" charset="0"/>
                <a:cs typeface="Times New Roman" pitchFamily="18" charset="0"/>
              </a:rPr>
              <a:t>cll</a:t>
            </a:r>
            <a:r>
              <a:rPr lang="en-US" sz="2400" i="1" dirty="0" smtClean="0">
                <a:latin typeface="Times New Roman" pitchFamily="18" charset="0"/>
                <a:cs typeface="Times New Roman" pitchFamily="18" charset="0"/>
              </a:rPr>
              <a:t> and c///genes are needed to </a:t>
            </a:r>
            <a:r>
              <a:rPr lang="en-US" sz="2400" dirty="0" smtClean="0">
                <a:latin typeface="Times New Roman" pitchFamily="18" charset="0"/>
                <a:cs typeface="Times New Roman" pitchFamily="18" charset="0"/>
              </a:rPr>
              <a:t>establish lysogeny</a:t>
            </a:r>
          </a:p>
          <a:p>
            <a:r>
              <a:rPr lang="en-US" sz="2400" dirty="0" smtClean="0">
                <a:latin typeface="Times New Roman" pitchFamily="18" charset="0"/>
                <a:cs typeface="Times New Roman" pitchFamily="18" charset="0"/>
              </a:rPr>
              <a:t>The delayed early gene products </a:t>
            </a:r>
            <a:r>
              <a:rPr lang="en-US" sz="2400" dirty="0" err="1" smtClean="0">
                <a:latin typeface="Times New Roman" pitchFamily="18" charset="0"/>
                <a:cs typeface="Times New Roman" pitchFamily="18" charset="0"/>
              </a:rPr>
              <a:t>cll</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clll</a:t>
            </a:r>
            <a:r>
              <a:rPr lang="en-US" sz="2400" dirty="0" smtClean="0">
                <a:latin typeface="Times New Roman" pitchFamily="18" charset="0"/>
                <a:cs typeface="Times New Roman" pitchFamily="18" charset="0"/>
              </a:rPr>
              <a:t> are necessary for RNA polymerase to initiate transcription at the promoter PRE.</a:t>
            </a:r>
          </a:p>
          <a:p>
            <a:r>
              <a:rPr lang="en-US" sz="2400" dirty="0" err="1" smtClean="0">
                <a:latin typeface="Times New Roman" pitchFamily="18" charset="0"/>
                <a:cs typeface="Times New Roman" pitchFamily="18" charset="0"/>
              </a:rPr>
              <a:t>cll</a:t>
            </a:r>
            <a:r>
              <a:rPr lang="en-US" sz="2400" dirty="0" smtClean="0">
                <a:latin typeface="Times New Roman" pitchFamily="18" charset="0"/>
                <a:cs typeface="Times New Roman" pitchFamily="18" charset="0"/>
              </a:rPr>
              <a:t> acts directly at the promoter and </a:t>
            </a:r>
            <a:r>
              <a:rPr lang="en-US" sz="2400" dirty="0" err="1" smtClean="0">
                <a:latin typeface="Times New Roman" pitchFamily="18" charset="0"/>
                <a:cs typeface="Times New Roman" pitchFamily="18" charset="0"/>
              </a:rPr>
              <a:t>clll</a:t>
            </a:r>
            <a:r>
              <a:rPr lang="en-US" sz="2400" dirty="0" smtClean="0">
                <a:latin typeface="Times New Roman" pitchFamily="18" charset="0"/>
                <a:cs typeface="Times New Roman" pitchFamily="18" charset="0"/>
              </a:rPr>
              <a:t> protects </a:t>
            </a:r>
            <a:r>
              <a:rPr lang="en-US" sz="2400" dirty="0" err="1" smtClean="0">
                <a:latin typeface="Times New Roman" pitchFamily="18" charset="0"/>
                <a:cs typeface="Times New Roman" pitchFamily="18" charset="0"/>
              </a:rPr>
              <a:t>cll</a:t>
            </a:r>
            <a:r>
              <a:rPr lang="en-US" sz="2400" dirty="0" smtClean="0">
                <a:latin typeface="Times New Roman" pitchFamily="18" charset="0"/>
                <a:cs typeface="Times New Roman" pitchFamily="18" charset="0"/>
              </a:rPr>
              <a:t> from degradation.</a:t>
            </a:r>
          </a:p>
          <a:p>
            <a:r>
              <a:rPr lang="en-US" sz="2400" dirty="0" smtClean="0">
                <a:latin typeface="Times New Roman" pitchFamily="18" charset="0"/>
                <a:cs typeface="Times New Roman" pitchFamily="18" charset="0"/>
              </a:rPr>
              <a:t>Transcription from PRE leads to synthesis of repressor and also blocks the transcription of </a:t>
            </a:r>
            <a:r>
              <a:rPr lang="en-US" sz="2400" i="1" dirty="0" smtClean="0">
                <a:latin typeface="Times New Roman" pitchFamily="18" charset="0"/>
                <a:cs typeface="Times New Roman" pitchFamily="18" charset="0"/>
              </a:rPr>
              <a:t>cro.</a:t>
            </a:r>
            <a:endParaRPr lang="en-US" sz="2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762000" y="304800"/>
            <a:ext cx="7772400" cy="762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altLang="en-US" sz="4000" dirty="0">
                <a:latin typeface="Times New Roman" pitchFamily="18" charset="0"/>
                <a:cs typeface="Times New Roman" pitchFamily="18" charset="0"/>
              </a:rPr>
              <a:t>Repressor structure</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4800" y="1752600"/>
            <a:ext cx="8534400" cy="48720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8436" name="Text Box 4"/>
          <p:cNvSpPr txBox="1">
            <a:spLocks noChangeArrowheads="1"/>
          </p:cNvSpPr>
          <p:nvPr/>
        </p:nvSpPr>
        <p:spPr bwMode="auto">
          <a:xfrm>
            <a:off x="609600" y="1066800"/>
            <a:ext cx="75549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Symbol" pitchFamily="18" charset="2"/>
              </a:rPr>
              <a:t>l</a:t>
            </a:r>
            <a:r>
              <a:rPr lang="en-US" altLang="en-US" sz="2400" smtClean="0">
                <a:solidFill>
                  <a:srgbClr val="000000"/>
                </a:solidFill>
                <a:latin typeface="Helvetica" charset="0"/>
              </a:rPr>
              <a:t> repressor is a dimer; monomer has 236 amino acids.</a:t>
            </a:r>
          </a:p>
        </p:txBody>
      </p:sp>
      <p:sp>
        <p:nvSpPr>
          <p:cNvPr id="18437" name="Text Box 5"/>
          <p:cNvSpPr txBox="1">
            <a:spLocks noChangeArrowheads="1"/>
          </p:cNvSpPr>
          <p:nvPr/>
        </p:nvSpPr>
        <p:spPr bwMode="auto">
          <a:xfrm>
            <a:off x="4038600" y="4419600"/>
            <a:ext cx="4837113"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Symbol" pitchFamily="18" charset="2"/>
              </a:rPr>
              <a:t>l </a:t>
            </a:r>
            <a:r>
              <a:rPr lang="en-US" altLang="en-US" sz="2400" smtClean="0">
                <a:solidFill>
                  <a:srgbClr val="000000"/>
                </a:solidFill>
                <a:latin typeface="Helvetica" charset="0"/>
              </a:rPr>
              <a:t>repressor can bind cooperatively</a:t>
            </a:r>
          </a:p>
          <a:p>
            <a:pPr eaLnBrk="0" fontAlgn="base" hangingPunct="0">
              <a:spcBef>
                <a:spcPct val="0"/>
              </a:spcBef>
              <a:spcAft>
                <a:spcPct val="0"/>
              </a:spcAft>
            </a:pPr>
            <a:r>
              <a:rPr lang="en-US" altLang="en-US" sz="2400" smtClean="0">
                <a:solidFill>
                  <a:srgbClr val="000000"/>
                </a:solidFill>
                <a:latin typeface="Helvetica" charset="0"/>
              </a:rPr>
              <a:t>to operator sub-sites.</a:t>
            </a:r>
          </a:p>
        </p:txBody>
      </p:sp>
    </p:spTree>
    <p:extLst>
      <p:ext uri="{BB962C8B-B14F-4D97-AF65-F5344CB8AC3E}">
        <p14:creationId xmlns:p14="http://schemas.microsoft.com/office/powerpoint/2010/main" xmlns="" val="3870173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r>
              <a:rPr lang="en-US" sz="2400" dirty="0">
                <a:latin typeface="Times New Roman" pitchFamily="18" charset="0"/>
                <a:cs typeface="Times New Roman" pitchFamily="18" charset="0"/>
              </a:rPr>
              <a:t>N is transcribed toward the left and  cro toward right</a:t>
            </a:r>
          </a:p>
          <a:p>
            <a:r>
              <a:rPr lang="en-US" sz="2400" dirty="0">
                <a:latin typeface="Times New Roman" pitchFamily="18" charset="0"/>
                <a:cs typeface="Times New Roman" pitchFamily="18" charset="0"/>
              </a:rPr>
              <a:t> N is the regulator that allows transcription to continue into the  delayed early genes. </a:t>
            </a:r>
          </a:p>
          <a:p>
            <a:r>
              <a:rPr lang="en-US" sz="2400" dirty="0">
                <a:latin typeface="Times New Roman" pitchFamily="18" charset="0"/>
                <a:cs typeface="Times New Roman" pitchFamily="18" charset="0"/>
              </a:rPr>
              <a:t> It is an antitermination factor that suppresses use of the   terminators </a:t>
            </a:r>
            <a:r>
              <a:rPr lang="en-US" sz="2400" dirty="0" err="1">
                <a:latin typeface="Times New Roman" pitchFamily="18" charset="0"/>
                <a:cs typeface="Times New Roman" pitchFamily="18" charset="0"/>
              </a:rPr>
              <a:t>tL</a:t>
            </a:r>
            <a:r>
              <a:rPr lang="en-US" sz="2400" dirty="0">
                <a:latin typeface="Times New Roman" pitchFamily="18" charset="0"/>
                <a:cs typeface="Times New Roman" pitchFamily="18" charset="0"/>
              </a:rPr>
              <a:t> and </a:t>
            </a:r>
            <a:r>
              <a:rPr lang="en-US" sz="2400" dirty="0" err="1">
                <a:latin typeface="Times New Roman" pitchFamily="18" charset="0"/>
                <a:cs typeface="Times New Roman" pitchFamily="18" charset="0"/>
              </a:rPr>
              <a:t>tR</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In the presence of N, transcription continues to the left of  N into the recombination genes, and to the right of cro into the  replication genes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cro repressor is needed for lytic infection</a:t>
            </a:r>
          </a:p>
          <a:p>
            <a:r>
              <a:rPr lang="en-US" sz="2400" dirty="0" smtClean="0">
                <a:latin typeface="Times New Roman" pitchFamily="18" charset="0"/>
                <a:cs typeface="Times New Roman" pitchFamily="18" charset="0"/>
              </a:rPr>
              <a:t>Cro binds to the same operators as repressor but with different affinities.</a:t>
            </a:r>
          </a:p>
          <a:p>
            <a:r>
              <a:rPr lang="en-US" sz="2400" dirty="0" smtClean="0">
                <a:latin typeface="Times New Roman" pitchFamily="18" charset="0"/>
                <a:cs typeface="Times New Roman" pitchFamily="18" charset="0"/>
              </a:rPr>
              <a:t>When Cro binds to OR3, it prevents RNA polymerase from binding to PRM and blocks maintenance of repressor.</a:t>
            </a:r>
          </a:p>
          <a:p>
            <a:r>
              <a:rPr lang="en-US" sz="2400" dirty="0" smtClean="0">
                <a:latin typeface="Times New Roman" pitchFamily="18" charset="0"/>
                <a:cs typeface="Times New Roman" pitchFamily="18" charset="0"/>
              </a:rPr>
              <a:t>When Cro binds to other operators at OR </a:t>
            </a:r>
            <a:r>
              <a:rPr lang="en-US" sz="2400" dirty="0" err="1" smtClean="0">
                <a:latin typeface="Times New Roman" pitchFamily="18" charset="0"/>
                <a:cs typeface="Times New Roman" pitchFamily="18" charset="0"/>
              </a:rPr>
              <a:t>or</a:t>
            </a:r>
            <a:r>
              <a:rPr lang="en-US" sz="2400" dirty="0" smtClean="0">
                <a:latin typeface="Times New Roman" pitchFamily="18" charset="0"/>
                <a:cs typeface="Times New Roman" pitchFamily="18" charset="0"/>
              </a:rPr>
              <a:t> OL, it prevents RNA polymerase from expressing immediate early genes, which (indirectly) blocks repressor establishment</a:t>
            </a:r>
            <a:endParaRPr lang="en-US" sz="2400" dirty="0">
              <a:latin typeface="Times New Roman" pitchFamily="18" charset="0"/>
              <a:cs typeface="Times New Roman" pitchFamily="18" charset="0"/>
            </a:endParaRPr>
          </a:p>
          <a:p>
            <a:pPr marL="137160" indent="0">
              <a:buNone/>
            </a:pPr>
            <a:r>
              <a:rPr lang="en-US" sz="2000" dirty="0">
                <a:latin typeface="Times New Roman" pitchFamily="18" charset="0"/>
                <a:cs typeface="Times New Roman" pitchFamily="18"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609600" y="381000"/>
            <a:ext cx="8229600" cy="762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altLang="en-US" sz="3200" dirty="0">
                <a:latin typeface="Times New Roman" pitchFamily="18" charset="0"/>
                <a:cs typeface="Times New Roman" pitchFamily="18" charset="0"/>
              </a:rPr>
              <a:t>Bacteriophage l: Events leading to </a:t>
            </a:r>
            <a:r>
              <a:rPr lang="en-US" altLang="en-US" sz="3200" dirty="0" err="1">
                <a:latin typeface="Times New Roman" pitchFamily="18" charset="0"/>
                <a:cs typeface="Times New Roman" pitchFamily="18" charset="0"/>
              </a:rPr>
              <a:t>lysis</a:t>
            </a:r>
            <a:endParaRPr lang="en-US" altLang="en-US" sz="3200" dirty="0">
              <a:latin typeface="Times New Roman" pitchFamily="18" charset="0"/>
              <a:cs typeface="Times New Roman" pitchFamily="18" charset="0"/>
            </a:endParaRPr>
          </a:p>
        </p:txBody>
      </p:sp>
      <p:sp>
        <p:nvSpPr>
          <p:cNvPr id="25603" name="Rectangle 3"/>
          <p:cNvSpPr>
            <a:spLocks noGrp="1" noChangeArrowheads="1"/>
          </p:cNvSpPr>
          <p:nvPr>
            <p:ph type="body" idx="1"/>
          </p:nvPr>
        </p:nvSpPr>
        <p:spPr bwMode="auto">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altLang="en-US" sz="2800" dirty="0" err="1">
                <a:latin typeface="Times New Roman" pitchFamily="18" charset="0"/>
                <a:cs typeface="Times New Roman" pitchFamily="18" charset="0"/>
              </a:rPr>
              <a:t>lysis</a:t>
            </a:r>
            <a:r>
              <a:rPr lang="en-US" altLang="en-US" sz="2800" dirty="0">
                <a:latin typeface="Times New Roman" pitchFamily="18" charset="0"/>
                <a:cs typeface="Times New Roman" pitchFamily="18" charset="0"/>
              </a:rPr>
              <a:t> or lysogeny (</a:t>
            </a:r>
            <a:r>
              <a:rPr lang="en-US" altLang="en-US" sz="2800" dirty="0" err="1">
                <a:latin typeface="Times New Roman" pitchFamily="18" charset="0"/>
                <a:cs typeface="Times New Roman" pitchFamily="18" charset="0"/>
              </a:rPr>
              <a:t>cI</a:t>
            </a:r>
            <a:r>
              <a:rPr lang="en-US" altLang="en-US" sz="2800" dirty="0">
                <a:latin typeface="Times New Roman" pitchFamily="18" charset="0"/>
                <a:cs typeface="Times New Roman" pitchFamily="18" charset="0"/>
              </a:rPr>
              <a:t> or Cro?) ?</a:t>
            </a:r>
          </a:p>
          <a:p>
            <a:r>
              <a:rPr lang="en-US" altLang="en-US" sz="2800" dirty="0">
                <a:latin typeface="Times New Roman" pitchFamily="18" charset="0"/>
                <a:cs typeface="Times New Roman" pitchFamily="18" charset="0"/>
              </a:rPr>
              <a:t>Both </a:t>
            </a:r>
            <a:r>
              <a:rPr lang="en-US" altLang="en-US" sz="2800" dirty="0" err="1">
                <a:latin typeface="Times New Roman" pitchFamily="18" charset="0"/>
                <a:cs typeface="Times New Roman" pitchFamily="18" charset="0"/>
              </a:rPr>
              <a:t>lysis</a:t>
            </a:r>
            <a:r>
              <a:rPr lang="en-US" altLang="en-US" sz="2800" dirty="0">
                <a:latin typeface="Times New Roman" pitchFamily="18" charset="0"/>
                <a:cs typeface="Times New Roman" pitchFamily="18" charset="0"/>
              </a:rPr>
              <a:t> and lysogeny: </a:t>
            </a:r>
          </a:p>
          <a:p>
            <a:pPr lvl="1"/>
            <a:r>
              <a:rPr lang="en-US" altLang="en-US" dirty="0">
                <a:latin typeface="Times New Roman" pitchFamily="18" charset="0"/>
                <a:cs typeface="Times New Roman" pitchFamily="18" charset="0"/>
              </a:rPr>
              <a:t>P</a:t>
            </a:r>
            <a:r>
              <a:rPr lang="en-US" altLang="en-US" baseline="-25000" dirty="0">
                <a:latin typeface="Times New Roman" pitchFamily="18" charset="0"/>
                <a:cs typeface="Times New Roman" pitchFamily="18" charset="0"/>
              </a:rPr>
              <a:t>R</a:t>
            </a:r>
            <a:r>
              <a:rPr lang="en-US" altLang="en-US" dirty="0">
                <a:latin typeface="Times New Roman" pitchFamily="18" charset="0"/>
                <a:cs typeface="Times New Roman" pitchFamily="18" charset="0"/>
              </a:rPr>
              <a:t>, P</a:t>
            </a:r>
            <a:r>
              <a:rPr lang="en-US" altLang="en-US" baseline="-25000" dirty="0">
                <a:latin typeface="Times New Roman" pitchFamily="18" charset="0"/>
                <a:cs typeface="Times New Roman" pitchFamily="18" charset="0"/>
              </a:rPr>
              <a:t>L</a:t>
            </a:r>
            <a:r>
              <a:rPr lang="en-US" altLang="en-US" dirty="0">
                <a:latin typeface="Times New Roman" pitchFamily="18" charset="0"/>
                <a:cs typeface="Times New Roman" pitchFamily="18" charset="0"/>
              </a:rPr>
              <a:t>, P</a:t>
            </a:r>
            <a:r>
              <a:rPr lang="en-US" altLang="en-US" baseline="-25000" dirty="0">
                <a:latin typeface="Times New Roman" pitchFamily="18" charset="0"/>
                <a:cs typeface="Times New Roman" pitchFamily="18" charset="0"/>
              </a:rPr>
              <a:t>R’</a:t>
            </a:r>
            <a:r>
              <a:rPr lang="en-US" altLang="en-US" dirty="0">
                <a:latin typeface="Times New Roman" pitchFamily="18" charset="0"/>
                <a:cs typeface="Times New Roman" pitchFamily="18" charset="0"/>
              </a:rPr>
              <a:t> active : synthesize N, Cro</a:t>
            </a:r>
          </a:p>
          <a:p>
            <a:pPr lvl="1"/>
            <a:r>
              <a:rPr lang="en-US" altLang="en-US" dirty="0">
                <a:latin typeface="Times New Roman" pitchFamily="18" charset="0"/>
                <a:cs typeface="Times New Roman" pitchFamily="18" charset="0"/>
              </a:rPr>
              <a:t>antitermination by N : synthesize </a:t>
            </a:r>
            <a:r>
              <a:rPr lang="en-US" altLang="en-US" dirty="0" err="1">
                <a:latin typeface="Times New Roman" pitchFamily="18" charset="0"/>
                <a:cs typeface="Times New Roman" pitchFamily="18" charset="0"/>
              </a:rPr>
              <a:t>cIII</a:t>
            </a:r>
            <a:r>
              <a:rPr lang="en-US" altLang="en-US" dirty="0">
                <a:latin typeface="Times New Roman" pitchFamily="18" charset="0"/>
                <a:cs typeface="Times New Roman" pitchFamily="18" charset="0"/>
              </a:rPr>
              <a:t>, </a:t>
            </a:r>
            <a:r>
              <a:rPr lang="en-US" altLang="en-US" dirty="0" err="1">
                <a:latin typeface="Times New Roman" pitchFamily="18" charset="0"/>
                <a:cs typeface="Times New Roman" pitchFamily="18" charset="0"/>
              </a:rPr>
              <a:t>cII</a:t>
            </a:r>
            <a:r>
              <a:rPr lang="en-US" altLang="en-US" dirty="0">
                <a:latin typeface="Times New Roman" pitchFamily="18" charset="0"/>
                <a:cs typeface="Times New Roman" pitchFamily="18" charset="0"/>
              </a:rPr>
              <a:t>, Q</a:t>
            </a:r>
          </a:p>
          <a:p>
            <a:r>
              <a:rPr lang="en-US" altLang="en-US" sz="2800" dirty="0" err="1">
                <a:latin typeface="Times New Roman" pitchFamily="18" charset="0"/>
                <a:cs typeface="Times New Roman" pitchFamily="18" charset="0"/>
              </a:rPr>
              <a:t>Lysis</a:t>
            </a:r>
            <a:r>
              <a:rPr lang="en-US" altLang="en-US" sz="2800" dirty="0">
                <a:latin typeface="Times New Roman" pitchFamily="18" charset="0"/>
                <a:cs typeface="Times New Roman" pitchFamily="18" charset="0"/>
              </a:rPr>
              <a:t>:</a:t>
            </a:r>
          </a:p>
          <a:p>
            <a:pPr lvl="1"/>
            <a:r>
              <a:rPr lang="en-US" altLang="en-US" dirty="0">
                <a:latin typeface="Times New Roman" pitchFamily="18" charset="0"/>
                <a:cs typeface="Times New Roman" pitchFamily="18" charset="0"/>
              </a:rPr>
              <a:t>Low [Cro] : binds O</a:t>
            </a:r>
            <a:r>
              <a:rPr lang="en-US" altLang="en-US" baseline="-25000" dirty="0">
                <a:latin typeface="Times New Roman" pitchFamily="18" charset="0"/>
                <a:cs typeface="Times New Roman" pitchFamily="18" charset="0"/>
              </a:rPr>
              <a:t>R</a:t>
            </a:r>
            <a:r>
              <a:rPr lang="en-US" altLang="en-US" dirty="0">
                <a:latin typeface="Times New Roman" pitchFamily="18" charset="0"/>
                <a:cs typeface="Times New Roman" pitchFamily="18" charset="0"/>
              </a:rPr>
              <a:t>3, shuts off P</a:t>
            </a:r>
            <a:r>
              <a:rPr lang="en-US" altLang="en-US" baseline="-25000" dirty="0">
                <a:latin typeface="Times New Roman" pitchFamily="18" charset="0"/>
                <a:cs typeface="Times New Roman" pitchFamily="18" charset="0"/>
              </a:rPr>
              <a:t>RM</a:t>
            </a:r>
            <a:r>
              <a:rPr lang="en-US" altLang="en-US" dirty="0">
                <a:latin typeface="Times New Roman" pitchFamily="18" charset="0"/>
                <a:cs typeface="Times New Roman" pitchFamily="18" charset="0"/>
              </a:rPr>
              <a:t> (</a:t>
            </a:r>
            <a:r>
              <a:rPr lang="en-US" altLang="en-US" dirty="0" err="1">
                <a:latin typeface="Times New Roman" pitchFamily="18" charset="0"/>
                <a:cs typeface="Times New Roman" pitchFamily="18" charset="0"/>
              </a:rPr>
              <a:t>cI</a:t>
            </a:r>
            <a:r>
              <a:rPr lang="en-US" altLang="en-US" dirty="0">
                <a:latin typeface="Times New Roman" pitchFamily="18" charset="0"/>
                <a:cs typeface="Times New Roman" pitchFamily="18" charset="0"/>
              </a:rPr>
              <a:t>)</a:t>
            </a:r>
          </a:p>
          <a:p>
            <a:pPr lvl="1"/>
            <a:r>
              <a:rPr lang="en-US" altLang="en-US" dirty="0">
                <a:latin typeface="Times New Roman" pitchFamily="18" charset="0"/>
                <a:cs typeface="Times New Roman" pitchFamily="18" charset="0"/>
              </a:rPr>
              <a:t>High [Cro] : shuts off P</a:t>
            </a:r>
            <a:r>
              <a:rPr lang="en-US" altLang="en-US" baseline="-25000" dirty="0">
                <a:latin typeface="Times New Roman" pitchFamily="18" charset="0"/>
                <a:cs typeface="Times New Roman" pitchFamily="18" charset="0"/>
              </a:rPr>
              <a:t>R</a:t>
            </a:r>
            <a:r>
              <a:rPr lang="en-US" altLang="en-US" dirty="0">
                <a:latin typeface="Times New Roman" pitchFamily="18" charset="0"/>
                <a:cs typeface="Times New Roman" pitchFamily="18" charset="0"/>
              </a:rPr>
              <a:t> and P</a:t>
            </a:r>
            <a:r>
              <a:rPr lang="en-US" altLang="en-US" baseline="-25000" dirty="0">
                <a:latin typeface="Times New Roman" pitchFamily="18" charset="0"/>
                <a:cs typeface="Times New Roman" pitchFamily="18" charset="0"/>
              </a:rPr>
              <a:t>L</a:t>
            </a:r>
            <a:endParaRPr lang="en-US" altLang="en-US" dirty="0">
              <a:latin typeface="Times New Roman" pitchFamily="18" charset="0"/>
              <a:cs typeface="Times New Roman" pitchFamily="18" charset="0"/>
            </a:endParaRPr>
          </a:p>
          <a:p>
            <a:pPr lvl="1"/>
            <a:r>
              <a:rPr lang="en-US" altLang="en-US" dirty="0">
                <a:latin typeface="Times New Roman" pitchFamily="18" charset="0"/>
                <a:cs typeface="Times New Roman" pitchFamily="18" charset="0"/>
              </a:rPr>
              <a:t>antitermination by Q + activation of P</a:t>
            </a:r>
            <a:r>
              <a:rPr lang="en-US" altLang="en-US" baseline="-25000" dirty="0">
                <a:latin typeface="Times New Roman" pitchFamily="18" charset="0"/>
                <a:cs typeface="Times New Roman" pitchFamily="18" charset="0"/>
              </a:rPr>
              <a:t>R’</a:t>
            </a:r>
            <a:r>
              <a:rPr lang="en-US" altLang="en-US" dirty="0">
                <a:latin typeface="Times New Roman" pitchFamily="18" charset="0"/>
                <a:cs typeface="Times New Roman" pitchFamily="18" charset="0"/>
              </a:rPr>
              <a:t> by Cro</a:t>
            </a:r>
          </a:p>
        </p:txBody>
      </p:sp>
    </p:spTree>
    <p:extLst>
      <p:ext uri="{BB962C8B-B14F-4D97-AF65-F5344CB8AC3E}">
        <p14:creationId xmlns:p14="http://schemas.microsoft.com/office/powerpoint/2010/main" xmlns="" val="2823008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304800" y="304800"/>
            <a:ext cx="8458200" cy="762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altLang="en-US" sz="2800" dirty="0">
                <a:latin typeface="Times New Roman" pitchFamily="18" charset="0"/>
                <a:cs typeface="Times New Roman" pitchFamily="18" charset="0"/>
              </a:rPr>
              <a:t>Bacteriophage l: Events leading to lysogeny</a:t>
            </a:r>
          </a:p>
        </p:txBody>
      </p:sp>
      <p:sp>
        <p:nvSpPr>
          <p:cNvPr id="26627" name="Rectangle 3"/>
          <p:cNvSpPr>
            <a:spLocks noGrp="1" noChangeArrowheads="1"/>
          </p:cNvSpPr>
          <p:nvPr>
            <p:ph type="body" idx="1"/>
          </p:nvPr>
        </p:nvSpPr>
        <p:spPr bwMode="auto">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altLang="en-US" sz="2400" dirty="0" err="1">
                <a:latin typeface="Times New Roman" pitchFamily="18" charset="0"/>
                <a:cs typeface="Times New Roman" pitchFamily="18" charset="0"/>
              </a:rPr>
              <a:t>lysis</a:t>
            </a:r>
            <a:r>
              <a:rPr lang="en-US" altLang="en-US" sz="2400" dirty="0">
                <a:latin typeface="Times New Roman" pitchFamily="18" charset="0"/>
                <a:cs typeface="Times New Roman" pitchFamily="18" charset="0"/>
              </a:rPr>
              <a:t> or lysogeny (</a:t>
            </a:r>
            <a:r>
              <a:rPr lang="en-US" altLang="en-US" sz="2400" dirty="0" err="1">
                <a:latin typeface="Times New Roman" pitchFamily="18" charset="0"/>
                <a:cs typeface="Times New Roman" pitchFamily="18" charset="0"/>
              </a:rPr>
              <a:t>cI</a:t>
            </a:r>
            <a:r>
              <a:rPr lang="en-US" altLang="en-US" sz="2400" dirty="0">
                <a:latin typeface="Times New Roman" pitchFamily="18" charset="0"/>
                <a:cs typeface="Times New Roman" pitchFamily="18" charset="0"/>
              </a:rPr>
              <a:t> or Cro?) ?</a:t>
            </a:r>
          </a:p>
          <a:p>
            <a:r>
              <a:rPr lang="en-US" altLang="en-US" sz="2400" dirty="0" err="1">
                <a:latin typeface="Times New Roman" pitchFamily="18" charset="0"/>
                <a:cs typeface="Times New Roman" pitchFamily="18" charset="0"/>
              </a:rPr>
              <a:t>Lysis</a:t>
            </a:r>
            <a:r>
              <a:rPr lang="en-US" altLang="en-US" sz="2400" dirty="0">
                <a:latin typeface="Times New Roman" pitchFamily="18" charset="0"/>
                <a:cs typeface="Times New Roman" pitchFamily="18" charset="0"/>
              </a:rPr>
              <a:t> and lysogeny : </a:t>
            </a:r>
          </a:p>
          <a:p>
            <a:pPr lvl="1"/>
            <a:r>
              <a:rPr lang="en-US" altLang="en-US" sz="2400" dirty="0">
                <a:latin typeface="Times New Roman" pitchFamily="18" charset="0"/>
                <a:cs typeface="Times New Roman" pitchFamily="18" charset="0"/>
              </a:rPr>
              <a:t>P</a:t>
            </a:r>
            <a:r>
              <a:rPr lang="en-US" altLang="en-US" sz="2400" baseline="-25000" dirty="0">
                <a:latin typeface="Times New Roman" pitchFamily="18" charset="0"/>
                <a:cs typeface="Times New Roman" pitchFamily="18" charset="0"/>
              </a:rPr>
              <a:t>R</a:t>
            </a:r>
            <a:r>
              <a:rPr lang="en-US" altLang="en-US" sz="2400" dirty="0">
                <a:latin typeface="Times New Roman" pitchFamily="18" charset="0"/>
                <a:cs typeface="Times New Roman" pitchFamily="18" charset="0"/>
              </a:rPr>
              <a:t>, P</a:t>
            </a:r>
            <a:r>
              <a:rPr lang="en-US" altLang="en-US" sz="2400" baseline="-25000" dirty="0">
                <a:latin typeface="Times New Roman" pitchFamily="18" charset="0"/>
                <a:cs typeface="Times New Roman" pitchFamily="18" charset="0"/>
              </a:rPr>
              <a:t>L</a:t>
            </a:r>
            <a:r>
              <a:rPr lang="en-US" altLang="en-US" sz="2400" dirty="0">
                <a:latin typeface="Times New Roman" pitchFamily="18" charset="0"/>
                <a:cs typeface="Times New Roman" pitchFamily="18" charset="0"/>
              </a:rPr>
              <a:t>, P</a:t>
            </a:r>
            <a:r>
              <a:rPr lang="en-US" altLang="en-US" sz="2400" baseline="-25000" dirty="0">
                <a:latin typeface="Times New Roman" pitchFamily="18" charset="0"/>
                <a:cs typeface="Times New Roman" pitchFamily="18" charset="0"/>
              </a:rPr>
              <a:t>R’</a:t>
            </a:r>
            <a:r>
              <a:rPr lang="en-US" altLang="en-US" sz="2400" dirty="0">
                <a:latin typeface="Times New Roman" pitchFamily="18" charset="0"/>
                <a:cs typeface="Times New Roman" pitchFamily="18" charset="0"/>
              </a:rPr>
              <a:t> active : synthesize N, Cro</a:t>
            </a:r>
          </a:p>
          <a:p>
            <a:pPr lvl="1"/>
            <a:r>
              <a:rPr lang="en-US" altLang="en-US" sz="2400" dirty="0">
                <a:latin typeface="Times New Roman" pitchFamily="18" charset="0"/>
                <a:cs typeface="Times New Roman" pitchFamily="18" charset="0"/>
              </a:rPr>
              <a:t>antitermination by N : synthesize </a:t>
            </a:r>
            <a:r>
              <a:rPr lang="en-US" altLang="en-US" sz="2400" dirty="0" err="1">
                <a:latin typeface="Times New Roman" pitchFamily="18" charset="0"/>
                <a:cs typeface="Times New Roman" pitchFamily="18" charset="0"/>
              </a:rPr>
              <a:t>cIII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cII</a:t>
            </a:r>
            <a:r>
              <a:rPr lang="en-US" altLang="en-US" sz="2400" dirty="0">
                <a:latin typeface="Times New Roman" pitchFamily="18" charset="0"/>
                <a:cs typeface="Times New Roman" pitchFamily="18" charset="0"/>
              </a:rPr>
              <a:t>, Q</a:t>
            </a:r>
          </a:p>
          <a:p>
            <a:r>
              <a:rPr lang="en-US" altLang="en-US" sz="2400" dirty="0">
                <a:latin typeface="Times New Roman" pitchFamily="18" charset="0"/>
                <a:cs typeface="Times New Roman" pitchFamily="18" charset="0"/>
              </a:rPr>
              <a:t>Lysogeny:</a:t>
            </a:r>
          </a:p>
          <a:p>
            <a:pPr lvl="1"/>
            <a:r>
              <a:rPr lang="en-US" altLang="en-US" sz="2400" dirty="0" err="1">
                <a:latin typeface="Times New Roman" pitchFamily="18" charset="0"/>
                <a:cs typeface="Times New Roman" pitchFamily="18" charset="0"/>
              </a:rPr>
              <a:t>cII</a:t>
            </a:r>
            <a:r>
              <a:rPr lang="en-US" altLang="en-US" sz="2400" dirty="0">
                <a:latin typeface="Times New Roman" pitchFamily="18" charset="0"/>
                <a:cs typeface="Times New Roman" pitchFamily="18" charset="0"/>
              </a:rPr>
              <a:t> stimulate expression from P</a:t>
            </a:r>
            <a:r>
              <a:rPr lang="en-US" altLang="en-US" sz="2400" baseline="-25000" dirty="0">
                <a:latin typeface="Times New Roman" pitchFamily="18" charset="0"/>
                <a:cs typeface="Times New Roman" pitchFamily="18" charset="0"/>
              </a:rPr>
              <a:t>RE</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cI</a:t>
            </a:r>
            <a:r>
              <a:rPr lang="en-US" altLang="en-US" sz="2400" dirty="0">
                <a:latin typeface="Times New Roman" pitchFamily="18" charset="0"/>
                <a:cs typeface="Times New Roman" pitchFamily="18" charset="0"/>
              </a:rPr>
              <a:t> repressor) and P</a:t>
            </a:r>
            <a:r>
              <a:rPr lang="en-US" altLang="en-US" sz="2400" baseline="-25000" dirty="0">
                <a:latin typeface="Times New Roman" pitchFamily="18" charset="0"/>
                <a:cs typeface="Times New Roman" pitchFamily="18" charset="0"/>
              </a:rPr>
              <a:t>INT</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integrase</a:t>
            </a:r>
            <a:r>
              <a:rPr lang="en-US" altLang="en-US" sz="2400" dirty="0">
                <a:latin typeface="Times New Roman" pitchFamily="18" charset="0"/>
                <a:cs typeface="Times New Roman" pitchFamily="18" charset="0"/>
              </a:rPr>
              <a:t>)</a:t>
            </a:r>
          </a:p>
          <a:p>
            <a:pPr lvl="1"/>
            <a:r>
              <a:rPr lang="en-US" altLang="en-US" sz="2400" dirty="0" err="1">
                <a:latin typeface="Times New Roman" pitchFamily="18" charset="0"/>
                <a:cs typeface="Times New Roman" pitchFamily="18" charset="0"/>
              </a:rPr>
              <a:t>cIII</a:t>
            </a:r>
            <a:r>
              <a:rPr lang="en-US" altLang="en-US" sz="2400" dirty="0">
                <a:latin typeface="Times New Roman" pitchFamily="18" charset="0"/>
                <a:cs typeface="Times New Roman" pitchFamily="18" charset="0"/>
              </a:rPr>
              <a:t> stabilizes </a:t>
            </a:r>
            <a:r>
              <a:rPr lang="en-US" altLang="en-US" sz="2400" dirty="0" err="1">
                <a:latin typeface="Times New Roman" pitchFamily="18" charset="0"/>
                <a:cs typeface="Times New Roman" pitchFamily="18" charset="0"/>
              </a:rPr>
              <a:t>cII</a:t>
            </a:r>
            <a:endParaRPr lang="en-US" altLang="en-US" sz="2400" dirty="0">
              <a:latin typeface="Times New Roman" pitchFamily="18" charset="0"/>
              <a:cs typeface="Times New Roman" pitchFamily="18" charset="0"/>
            </a:endParaRPr>
          </a:p>
          <a:p>
            <a:pPr lvl="1"/>
            <a:r>
              <a:rPr lang="en-US" altLang="en-US" sz="2400" dirty="0" err="1">
                <a:latin typeface="Times New Roman" pitchFamily="18" charset="0"/>
                <a:cs typeface="Times New Roman" pitchFamily="18" charset="0"/>
              </a:rPr>
              <a:t>cI</a:t>
            </a:r>
            <a:r>
              <a:rPr lang="en-US" altLang="en-US" sz="2400" dirty="0">
                <a:latin typeface="Times New Roman" pitchFamily="18" charset="0"/>
                <a:cs typeface="Times New Roman" pitchFamily="18" charset="0"/>
              </a:rPr>
              <a:t> repressor shuts off P</a:t>
            </a:r>
            <a:r>
              <a:rPr lang="en-US" altLang="en-US" sz="2400" baseline="-25000" dirty="0">
                <a:latin typeface="Times New Roman" pitchFamily="18" charset="0"/>
                <a:cs typeface="Times New Roman" pitchFamily="18" charset="0"/>
              </a:rPr>
              <a:t>R</a:t>
            </a:r>
            <a:r>
              <a:rPr lang="en-US" altLang="en-US" sz="2400" dirty="0">
                <a:latin typeface="Times New Roman" pitchFamily="18" charset="0"/>
                <a:cs typeface="Times New Roman" pitchFamily="18" charset="0"/>
              </a:rPr>
              <a:t>, P</a:t>
            </a:r>
            <a:r>
              <a:rPr lang="en-US" altLang="en-US" sz="2400" baseline="-25000" dirty="0">
                <a:latin typeface="Times New Roman" pitchFamily="18" charset="0"/>
                <a:cs typeface="Times New Roman" pitchFamily="18" charset="0"/>
              </a:rPr>
              <a:t>L</a:t>
            </a:r>
            <a:r>
              <a:rPr lang="en-US" altLang="en-US" sz="2400" dirty="0">
                <a:latin typeface="Times New Roman" pitchFamily="18" charset="0"/>
                <a:cs typeface="Times New Roman" pitchFamily="18" charset="0"/>
              </a:rPr>
              <a:t>, P</a:t>
            </a:r>
            <a:r>
              <a:rPr lang="en-US" altLang="en-US" sz="2400" baseline="-25000" dirty="0">
                <a:latin typeface="Times New Roman" pitchFamily="18" charset="0"/>
                <a:cs typeface="Times New Roman" pitchFamily="18" charset="0"/>
              </a:rPr>
              <a:t>R’</a:t>
            </a:r>
            <a:r>
              <a:rPr lang="en-US" altLang="en-US" sz="2400" dirty="0">
                <a:latin typeface="Times New Roman" pitchFamily="18" charset="0"/>
                <a:cs typeface="Times New Roman" pitchFamily="18" charset="0"/>
              </a:rPr>
              <a:t> (no lytic functions), stimulates P</a:t>
            </a:r>
            <a:r>
              <a:rPr lang="en-US" altLang="en-US" sz="2400" baseline="-25000" dirty="0">
                <a:latin typeface="Times New Roman" pitchFamily="18" charset="0"/>
                <a:cs typeface="Times New Roman" pitchFamily="18" charset="0"/>
              </a:rPr>
              <a:t>RM</a:t>
            </a:r>
            <a:r>
              <a:rPr lang="en-US" altLang="en-US" sz="24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23509186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685800" y="228600"/>
            <a:ext cx="7848600" cy="12954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Temperate and lytic phage have a different plaque morphology</a:t>
            </a:r>
          </a:p>
        </p:txBody>
      </p:sp>
      <p:pic>
        <p:nvPicPr>
          <p:cNvPr id="3077" name="Picture 5"/>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27038" y="1666875"/>
            <a:ext cx="8153400" cy="3373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078" name="Text Box 6"/>
          <p:cNvSpPr txBox="1">
            <a:spLocks noChangeArrowheads="1"/>
          </p:cNvSpPr>
          <p:nvPr/>
        </p:nvSpPr>
        <p:spPr bwMode="auto">
          <a:xfrm>
            <a:off x="5013325" y="5311775"/>
            <a:ext cx="37290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400" smtClean="0">
                <a:solidFill>
                  <a:srgbClr val="000000"/>
                </a:solidFill>
                <a:latin typeface="Helvetica" charset="0"/>
              </a:rPr>
              <a:t>Lytic phage: clear plaques</a:t>
            </a:r>
          </a:p>
        </p:txBody>
      </p:sp>
    </p:spTree>
    <p:extLst>
      <p:ext uri="{BB962C8B-B14F-4D97-AF65-F5344CB8AC3E}">
        <p14:creationId xmlns:p14="http://schemas.microsoft.com/office/powerpoint/2010/main" xmlns="" val="1981485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a:bodyPr>
          <a:lstStyle/>
          <a:p>
            <a:r>
              <a:rPr lang="en-US" sz="2400" dirty="0" smtClean="0">
                <a:latin typeface="Times New Roman" pitchFamily="18" charset="0"/>
                <a:cs typeface="Times New Roman" pitchFamily="18" charset="0"/>
              </a:rPr>
              <a:t>Immunity is established by a single integrated prophage, so usually a bacterial genome contains only one copy of a prophage of any particular type.</a:t>
            </a:r>
          </a:p>
          <a:p>
            <a:r>
              <a:rPr lang="en-US" sz="2400" dirty="0" smtClean="0">
                <a:latin typeface="Times New Roman" pitchFamily="18" charset="0"/>
                <a:cs typeface="Times New Roman" pitchFamily="18" charset="0"/>
              </a:rPr>
              <a:t>The outcome of lysogenic and lytic modes depends on the conditions of infection and the genotypes of phage and bacterium</a:t>
            </a:r>
          </a:p>
          <a:p>
            <a:pPr marL="0" indent="0">
              <a:buNone/>
            </a:pPr>
            <a:r>
              <a:rPr lang="en-US" sz="2400" dirty="0" smtClean="0">
                <a:solidFill>
                  <a:srgbClr val="7030A0"/>
                </a:solidFill>
                <a:latin typeface="Times New Roman" pitchFamily="18" charset="0"/>
                <a:cs typeface="Times New Roman" pitchFamily="18" charset="0"/>
              </a:rPr>
              <a:t>Induction:</a:t>
            </a:r>
          </a:p>
          <a:p>
            <a:r>
              <a:rPr lang="en-US" sz="2400" dirty="0" smtClean="0">
                <a:latin typeface="Times New Roman" pitchFamily="18" charset="0"/>
                <a:cs typeface="Times New Roman" pitchFamily="18" charset="0"/>
              </a:rPr>
              <a:t>A prophage is freed from the restrictions of lysogeny by the process called induction. </a:t>
            </a:r>
          </a:p>
          <a:p>
            <a:r>
              <a:rPr lang="en-US" sz="2400" dirty="0" smtClean="0">
                <a:latin typeface="Times New Roman" pitchFamily="18" charset="0"/>
                <a:cs typeface="Times New Roman" pitchFamily="18" charset="0"/>
              </a:rPr>
              <a:t>First the phage DNA is released from the bacterial chromosome by excision; then the free DNA proceeds through the lytic pathway.</a:t>
            </a:r>
          </a:p>
          <a:p>
            <a:pPr marL="0" indent="0">
              <a:buNone/>
            </a:pPr>
            <a:r>
              <a:rPr lang="en-US" sz="2400" dirty="0" smtClean="0">
                <a:solidFill>
                  <a:srgbClr val="7030A0"/>
                </a:solidFill>
                <a:latin typeface="Times New Roman" pitchFamily="18" charset="0"/>
                <a:cs typeface="Times New Roman" pitchFamily="18" charset="0"/>
              </a:rPr>
              <a:t>Episome:</a:t>
            </a:r>
          </a:p>
          <a:p>
            <a:pPr marL="0" indent="0">
              <a:buNone/>
            </a:pPr>
            <a:r>
              <a:rPr lang="en-US" sz="2400" dirty="0" smtClean="0">
                <a:latin typeface="Times New Roman" pitchFamily="18" charset="0"/>
                <a:cs typeface="Times New Roman" pitchFamily="18" charset="0"/>
              </a:rPr>
              <a:t>Plasmid DNA that can be inserted into the bacterial chromosome, and then carried part of it like any other sequence.</a:t>
            </a: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740919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762000" y="381000"/>
            <a:ext cx="7772400" cy="762000"/>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en-US" sz="3200" smtClean="0">
                <a:solidFill>
                  <a:srgbClr val="000000"/>
                </a:solidFill>
              </a:rPr>
              <a:t>Induction and immunity of lysogens</a:t>
            </a:r>
          </a:p>
        </p:txBody>
      </p:sp>
      <p:pic>
        <p:nvPicPr>
          <p:cNvPr id="7173" name="Picture 5"/>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5888" y="1250950"/>
            <a:ext cx="8915400" cy="515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174" name="Text Box 6"/>
          <p:cNvSpPr txBox="1">
            <a:spLocks noChangeArrowheads="1"/>
          </p:cNvSpPr>
          <p:nvPr/>
        </p:nvSpPr>
        <p:spPr bwMode="auto">
          <a:xfrm>
            <a:off x="1524000" y="2819400"/>
            <a:ext cx="323850" cy="396875"/>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en-US" sz="2000" smtClean="0">
                <a:solidFill>
                  <a:srgbClr val="000000"/>
                </a:solidFill>
                <a:latin typeface="Symbol" pitchFamily="18" charset="2"/>
              </a:rPr>
              <a:t>l</a:t>
            </a:r>
          </a:p>
        </p:txBody>
      </p:sp>
    </p:spTree>
    <p:extLst>
      <p:ext uri="{BB962C8B-B14F-4D97-AF65-F5344CB8AC3E}">
        <p14:creationId xmlns:p14="http://schemas.microsoft.com/office/powerpoint/2010/main" xmlns="" val="2767596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normAutofit/>
          </a:bodyPr>
          <a:lstStyle/>
          <a:p>
            <a:r>
              <a:rPr lang="en-US" sz="2400" dirty="0" smtClean="0">
                <a:latin typeface="Times New Roman" pitchFamily="18" charset="0"/>
                <a:cs typeface="Times New Roman" pitchFamily="18" charset="0"/>
              </a:rPr>
              <a:t>Like lysogenic phages, plasmids and episomes maintain a selfish possession of their bacterium and make it impossible for another element of the same type to become established. </a:t>
            </a:r>
          </a:p>
          <a:p>
            <a:r>
              <a:rPr lang="en-US" sz="2400" dirty="0" smtClean="0">
                <a:latin typeface="Times New Roman" pitchFamily="18" charset="0"/>
                <a:cs typeface="Times New Roman" pitchFamily="18" charset="0"/>
              </a:rPr>
              <a:t>This effect also is called immunity</a:t>
            </a:r>
          </a:p>
          <a:p>
            <a:endParaRPr lang="en-US" sz="2400" dirty="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Lytic development is divided </a:t>
            </a:r>
            <a:r>
              <a:rPr lang="en-US" sz="2400" dirty="0" smtClean="0">
                <a:solidFill>
                  <a:srgbClr val="7030A0"/>
                </a:solidFill>
                <a:latin typeface="Times New Roman" pitchFamily="18" charset="0"/>
                <a:cs typeface="Times New Roman" pitchFamily="18" charset="0"/>
              </a:rPr>
              <a:t>into two periods</a:t>
            </a:r>
          </a:p>
          <a:p>
            <a:pPr marL="137160" indent="0">
              <a:buNone/>
            </a:pP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Early infection describes the period from entry of the DNA to the start of its replication.</a:t>
            </a:r>
          </a:p>
          <a:p>
            <a:pPr marL="342900" indent="-342900"/>
            <a:r>
              <a:rPr lang="en-US" sz="2400" dirty="0" smtClean="0">
                <a:latin typeface="Times New Roman" pitchFamily="18" charset="0"/>
                <a:cs typeface="Times New Roman" pitchFamily="18" charset="0"/>
              </a:rPr>
              <a:t> Late infection defines the period from the start of replication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to the final step of lysing the bacterial cell to release progeny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phage particles.</a:t>
            </a:r>
          </a:p>
        </p:txBody>
      </p:sp>
    </p:spTree>
    <p:extLst>
      <p:ext uri="{BB962C8B-B14F-4D97-AF65-F5344CB8AC3E}">
        <p14:creationId xmlns:p14="http://schemas.microsoft.com/office/powerpoint/2010/main" xmlns="" val="2925107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562600"/>
          </a:xfrm>
        </p:spPr>
        <p:txBody>
          <a:bodyPr>
            <a:normAutofit/>
          </a:bodyPr>
          <a:lstStyle/>
          <a:p>
            <a:r>
              <a:rPr lang="en-US" sz="2400" dirty="0" smtClean="0">
                <a:latin typeface="Times New Roman" pitchFamily="18" charset="0"/>
                <a:cs typeface="Times New Roman" pitchFamily="18" charset="0"/>
              </a:rPr>
              <a:t>The early phase is devoted to the production of enzymes involved in DNA synthesis, and recombination</a:t>
            </a:r>
          </a:p>
          <a:p>
            <a:r>
              <a:rPr lang="en-US" sz="2400" dirty="0" smtClean="0">
                <a:latin typeface="Times New Roman" pitchFamily="18" charset="0"/>
                <a:cs typeface="Times New Roman" pitchFamily="18" charset="0"/>
              </a:rPr>
              <a:t>During the late phase, the protein components of the phage particle are synthesized. </a:t>
            </a:r>
          </a:p>
          <a:p>
            <a:r>
              <a:rPr lang="en-US" sz="2400" dirty="0" smtClean="0">
                <a:latin typeface="Times New Roman" pitchFamily="18" charset="0"/>
                <a:cs typeface="Times New Roman" pitchFamily="18" charset="0"/>
              </a:rPr>
              <a:t>Many different proteins are needed to make up head and tail structures</a:t>
            </a:r>
          </a:p>
          <a:p>
            <a:r>
              <a:rPr lang="en-US" sz="2400" dirty="0" smtClean="0">
                <a:latin typeface="Times New Roman" pitchFamily="18" charset="0"/>
                <a:cs typeface="Times New Roman" pitchFamily="18" charset="0"/>
              </a:rPr>
              <a:t>In addition to the structural proteins, "assembly proteins" are also synthesized needed to construct the particle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28600"/>
            <a:ext cx="2514600" cy="1219200"/>
          </a:xfrm>
        </p:spPr>
        <p:txBody>
          <a:bodyPr/>
          <a:lstStyle/>
          <a:p>
            <a:r>
              <a:rPr lang="en-US" sz="4000" dirty="0">
                <a:latin typeface="Times New Roman" pitchFamily="18" charset="0"/>
                <a:cs typeface="Times New Roman" pitchFamily="18" charset="0"/>
              </a:rPr>
              <a:t>Lytic Cycle</a:t>
            </a:r>
          </a:p>
        </p:txBody>
      </p:sp>
      <p:sp>
        <p:nvSpPr>
          <p:cNvPr id="19459" name="Rectangle 3"/>
          <p:cNvSpPr>
            <a:spLocks noGrp="1" noChangeArrowheads="1"/>
          </p:cNvSpPr>
          <p:nvPr>
            <p:ph type="body" idx="1"/>
          </p:nvPr>
        </p:nvSpPr>
        <p:spPr>
          <a:xfrm>
            <a:off x="2286000" y="228600"/>
            <a:ext cx="6629400" cy="7162800"/>
          </a:xfrm>
        </p:spPr>
        <p:txBody>
          <a:bodyPr/>
          <a:lstStyle/>
          <a:p>
            <a:pPr marL="0" indent="0">
              <a:lnSpc>
                <a:spcPct val="80000"/>
              </a:lnSpc>
              <a:buNone/>
            </a:pPr>
            <a:r>
              <a:rPr lang="en-US" sz="2400" dirty="0" smtClean="0">
                <a:latin typeface="Times New Roman" pitchFamily="18" charset="0"/>
                <a:cs typeface="Times New Roman" pitchFamily="18" charset="0"/>
              </a:rPr>
              <a:t>Bacteriophages</a:t>
            </a:r>
            <a:r>
              <a:rPr lang="en-US" sz="2400" dirty="0">
                <a:latin typeface="Times New Roman" pitchFamily="18" charset="0"/>
                <a:cs typeface="Times New Roman" pitchFamily="18" charset="0"/>
              </a:rPr>
              <a:t>, viruses that have bacteria as hosts , reproduce via lytic </a:t>
            </a:r>
            <a:r>
              <a:rPr lang="en-US" sz="2400" dirty="0" smtClean="0">
                <a:latin typeface="Times New Roman" pitchFamily="18" charset="0"/>
                <a:cs typeface="Times New Roman" pitchFamily="18" charset="0"/>
              </a:rPr>
              <a:t>replication</a:t>
            </a:r>
            <a:endParaRPr lang="en-US" sz="2400" dirty="0">
              <a:latin typeface="Times New Roman" pitchFamily="18" charset="0"/>
              <a:cs typeface="Times New Roman" pitchFamily="18" charset="0"/>
            </a:endParaRPr>
          </a:p>
          <a:p>
            <a:pPr>
              <a:lnSpc>
                <a:spcPct val="80000"/>
              </a:lnSpc>
              <a:buFontTx/>
              <a:buNone/>
            </a:pPr>
            <a:r>
              <a:rPr lang="en-US" sz="2400" dirty="0">
                <a:latin typeface="Times New Roman" pitchFamily="18" charset="0"/>
                <a:cs typeface="Times New Roman" pitchFamily="18" charset="0"/>
              </a:rPr>
              <a:t> The five stages of the lytic cycle are as follows</a:t>
            </a:r>
            <a:r>
              <a:rPr lang="en-US" sz="2400" dirty="0" smtClean="0">
                <a:latin typeface="Times New Roman" pitchFamily="18" charset="0"/>
                <a:cs typeface="Times New Roman" pitchFamily="18" charset="0"/>
              </a:rPr>
              <a:t>:</a:t>
            </a:r>
          </a:p>
          <a:p>
            <a:pPr>
              <a:lnSpc>
                <a:spcPct val="80000"/>
              </a:lnSpc>
              <a:buFontTx/>
              <a:buNone/>
            </a:pPr>
            <a:r>
              <a:rPr lang="en-US" sz="2400" b="1" i="1" dirty="0" smtClean="0">
                <a:latin typeface="Times New Roman" pitchFamily="18" charset="0"/>
                <a:cs typeface="Times New Roman" pitchFamily="18" charset="0"/>
              </a:rPr>
              <a:t>Attachment</a:t>
            </a:r>
            <a:r>
              <a:rPr lang="en-US" sz="2400" i="1" dirty="0">
                <a:latin typeface="Times New Roman" pitchFamily="18" charset="0"/>
                <a:cs typeface="Times New Roman" pitchFamily="18" charset="0"/>
              </a:rPr>
              <a:t>:</a:t>
            </a:r>
            <a:r>
              <a:rPr lang="en-US" sz="2400" dirty="0">
                <a:latin typeface="Times New Roman" pitchFamily="18" charset="0"/>
                <a:cs typeface="Times New Roman" pitchFamily="18" charset="0"/>
              </a:rPr>
              <a:t> The phage encounters and connects to a bacterial cell. </a:t>
            </a:r>
            <a:endParaRPr lang="en-US" sz="2400" dirty="0" smtClean="0">
              <a:latin typeface="Times New Roman" pitchFamily="18" charset="0"/>
              <a:cs typeface="Times New Roman" pitchFamily="18" charset="0"/>
            </a:endParaRPr>
          </a:p>
          <a:p>
            <a:pPr>
              <a:lnSpc>
                <a:spcPct val="80000"/>
              </a:lnSpc>
              <a:buFontTx/>
              <a:buNone/>
            </a:pPr>
            <a:endParaRPr lang="en-US" sz="2400" dirty="0">
              <a:latin typeface="Times New Roman" pitchFamily="18" charset="0"/>
              <a:cs typeface="Times New Roman" pitchFamily="18" charset="0"/>
            </a:endParaRPr>
          </a:p>
          <a:p>
            <a:pPr>
              <a:lnSpc>
                <a:spcPct val="80000"/>
              </a:lnSpc>
              <a:buFontTx/>
              <a:buNone/>
            </a:pPr>
            <a:r>
              <a:rPr lang="en-US" sz="2400" b="1" i="1" dirty="0">
                <a:latin typeface="Times New Roman" pitchFamily="18" charset="0"/>
                <a:cs typeface="Times New Roman" pitchFamily="18" charset="0"/>
              </a:rPr>
              <a:t>Entry</a:t>
            </a:r>
            <a:r>
              <a:rPr lang="en-US" sz="2400" i="1" dirty="0">
                <a:latin typeface="Times New Roman" pitchFamily="18" charset="0"/>
                <a:cs typeface="Times New Roman" pitchFamily="18" charset="0"/>
              </a:rPr>
              <a:t>: </a:t>
            </a:r>
            <a:r>
              <a:rPr lang="en-US" sz="2400" dirty="0">
                <a:latin typeface="Times New Roman" pitchFamily="18" charset="0"/>
                <a:cs typeface="Times New Roman" pitchFamily="18" charset="0"/>
              </a:rPr>
              <a:t>The phage injects its nucleic acid (genetic material) into </a:t>
            </a: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bacterium and destroys the bacterial DNA. </a:t>
            </a:r>
            <a:endParaRPr lang="en-US" sz="2400" dirty="0" smtClean="0">
              <a:latin typeface="Times New Roman" pitchFamily="18" charset="0"/>
              <a:cs typeface="Times New Roman" pitchFamily="18" charset="0"/>
            </a:endParaRPr>
          </a:p>
          <a:p>
            <a:pPr>
              <a:lnSpc>
                <a:spcPct val="80000"/>
              </a:lnSpc>
              <a:buFontTx/>
              <a:buNone/>
            </a:pPr>
            <a:endParaRPr lang="en-US" sz="2400" dirty="0">
              <a:latin typeface="Times New Roman" pitchFamily="18" charset="0"/>
              <a:cs typeface="Times New Roman" pitchFamily="18" charset="0"/>
            </a:endParaRPr>
          </a:p>
          <a:p>
            <a:pPr>
              <a:lnSpc>
                <a:spcPct val="80000"/>
              </a:lnSpc>
              <a:buFontTx/>
              <a:buNone/>
            </a:pPr>
            <a:r>
              <a:rPr lang="en-US" sz="2400" b="1" i="1" dirty="0">
                <a:latin typeface="Times New Roman" pitchFamily="18" charset="0"/>
                <a:cs typeface="Times New Roman" pitchFamily="18" charset="0"/>
              </a:rPr>
              <a:t>Synthesis</a:t>
            </a:r>
            <a:r>
              <a:rPr lang="en-US" sz="2400" i="1" dirty="0">
                <a:latin typeface="Times New Roman" pitchFamily="18" charset="0"/>
                <a:cs typeface="Times New Roman" pitchFamily="18" charset="0"/>
              </a:rPr>
              <a:t>: </a:t>
            </a:r>
            <a:r>
              <a:rPr lang="en-US" sz="2400" dirty="0">
                <a:latin typeface="Times New Roman" pitchFamily="18" charset="0"/>
                <a:cs typeface="Times New Roman" pitchFamily="18" charset="0"/>
              </a:rPr>
              <a:t>No longer having its own DNA to work with, the bacterial cell begins replicating, transcribing and translating the viral nucleic acid</a:t>
            </a:r>
            <a:r>
              <a:rPr lang="en-US" sz="2400" dirty="0" smtClean="0">
                <a:latin typeface="Times New Roman" pitchFamily="18" charset="0"/>
                <a:cs typeface="Times New Roman" pitchFamily="18" charset="0"/>
              </a:rPr>
              <a:t>.</a:t>
            </a:r>
          </a:p>
          <a:p>
            <a:pPr>
              <a:lnSpc>
                <a:spcPct val="80000"/>
              </a:lnSpc>
              <a:buFontTx/>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nSpc>
                <a:spcPct val="80000"/>
              </a:lnSpc>
              <a:buFontTx/>
              <a:buNone/>
            </a:pPr>
            <a:r>
              <a:rPr lang="en-US" sz="2400" b="1" i="1" dirty="0">
                <a:latin typeface="Times New Roman" pitchFamily="18" charset="0"/>
                <a:cs typeface="Times New Roman" pitchFamily="18" charset="0"/>
              </a:rPr>
              <a:t>Assembly</a:t>
            </a:r>
            <a:r>
              <a:rPr lang="en-US" sz="2400" i="1" dirty="0">
                <a:latin typeface="Times New Roman" pitchFamily="18" charset="0"/>
                <a:cs typeface="Times New Roman" pitchFamily="18" charset="0"/>
              </a:rPr>
              <a:t>:</a:t>
            </a:r>
            <a:r>
              <a:rPr lang="en-US" sz="2400" dirty="0">
                <a:latin typeface="Times New Roman" pitchFamily="18" charset="0"/>
                <a:cs typeface="Times New Roman" pitchFamily="18" charset="0"/>
              </a:rPr>
              <a:t> The viral components made by the bacterial cell self-assemble into new viruses. </a:t>
            </a:r>
            <a:endParaRPr lang="en-US" sz="2400" dirty="0" smtClean="0">
              <a:latin typeface="Times New Roman" pitchFamily="18" charset="0"/>
              <a:cs typeface="Times New Roman" pitchFamily="18" charset="0"/>
            </a:endParaRPr>
          </a:p>
          <a:p>
            <a:pPr>
              <a:lnSpc>
                <a:spcPct val="80000"/>
              </a:lnSpc>
              <a:buFontTx/>
              <a:buNone/>
            </a:pPr>
            <a:endParaRPr lang="en-US" sz="2400" dirty="0">
              <a:latin typeface="Times New Roman" pitchFamily="18" charset="0"/>
              <a:cs typeface="Times New Roman" pitchFamily="18" charset="0"/>
            </a:endParaRPr>
          </a:p>
          <a:p>
            <a:pPr>
              <a:lnSpc>
                <a:spcPct val="80000"/>
              </a:lnSpc>
              <a:buFontTx/>
              <a:buNone/>
            </a:pPr>
            <a:r>
              <a:rPr lang="en-US" sz="2400" b="1" i="1" dirty="0">
                <a:latin typeface="Times New Roman" pitchFamily="18" charset="0"/>
                <a:cs typeface="Times New Roman" pitchFamily="18" charset="0"/>
              </a:rPr>
              <a:t>Release</a:t>
            </a:r>
            <a:r>
              <a:rPr lang="en-US" sz="2400" i="1" dirty="0">
                <a:latin typeface="Times New Roman" pitchFamily="18" charset="0"/>
                <a:cs typeface="Times New Roman" pitchFamily="18" charset="0"/>
              </a:rPr>
              <a:t>: </a:t>
            </a:r>
            <a:r>
              <a:rPr lang="en-US" sz="2400" dirty="0">
                <a:latin typeface="Times New Roman" pitchFamily="18" charset="0"/>
                <a:cs typeface="Times New Roman" pitchFamily="18" charset="0"/>
              </a:rPr>
              <a:t>The bacterial cell is lysed (broken open), killing the cell and releasing the new viruses.</a:t>
            </a:r>
            <a:br>
              <a:rPr lang="en-US" sz="2400" dirty="0">
                <a:latin typeface="Times New Roman" pitchFamily="18" charset="0"/>
                <a:cs typeface="Times New Roman" pitchFamily="18" charset="0"/>
              </a:rPr>
            </a:br>
            <a:r>
              <a:rPr lang="en-US" sz="2000" dirty="0"/>
              <a:t>	</a:t>
            </a:r>
          </a:p>
        </p:txBody>
      </p:sp>
      <p:pic>
        <p:nvPicPr>
          <p:cNvPr id="19461" name="Picture 5" descr="Bacteriophages Infecting a Bacterium, Wiki">
            <a:hlinkClick r:id="rId2"/>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1905000"/>
            <a:ext cx="2200275" cy="2971800"/>
          </a:xfrm>
          <a:prstGeom prst="rect">
            <a:avLst/>
          </a:prstGeom>
          <a:noFill/>
          <a:extLst>
            <a:ext uri="{909E8E84-426E-40DD-AFC4-6F175D3DCCD1}">
              <a14:hiddenFill xmlns:a14="http://schemas.microsoft.com/office/drawing/2010/main" xmlns="">
                <a:solidFill>
                  <a:srgbClr val="FFFFFF"/>
                </a:solidFill>
              </a14:hiddenFill>
            </a:ext>
          </a:extLst>
        </p:spPr>
      </p:pic>
      <p:sp>
        <p:nvSpPr>
          <p:cNvPr id="19462" name="Text Box 6"/>
          <p:cNvSpPr txBox="1">
            <a:spLocks noChangeArrowheads="1"/>
          </p:cNvSpPr>
          <p:nvPr/>
        </p:nvSpPr>
        <p:spPr bwMode="auto">
          <a:xfrm>
            <a:off x="0" y="5181600"/>
            <a:ext cx="1905000" cy="10156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000" dirty="0" smtClean="0">
                <a:solidFill>
                  <a:srgbClr val="000000"/>
                </a:solidFill>
                <a:latin typeface="Times New Roman" pitchFamily="18" charset="0"/>
                <a:cs typeface="Times New Roman" pitchFamily="18" charset="0"/>
              </a:rPr>
              <a:t>Bacteriophage infecting a Bacterium Cell</a:t>
            </a:r>
          </a:p>
        </p:txBody>
      </p:sp>
    </p:spTree>
    <p:extLst>
      <p:ext uri="{BB962C8B-B14F-4D97-AF65-F5344CB8AC3E}">
        <p14:creationId xmlns:p14="http://schemas.microsoft.com/office/powerpoint/2010/main" xmlns="" val="2658273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9750" y="457200"/>
            <a:ext cx="8604250" cy="762000"/>
          </a:xfrm>
        </p:spPr>
        <p:txBody>
          <a:bodyPr/>
          <a:lstStyle/>
          <a:p>
            <a:r>
              <a:rPr lang="en-US" sz="3200" dirty="0">
                <a:latin typeface="Times New Roman" pitchFamily="18" charset="0"/>
                <a:cs typeface="Times New Roman" pitchFamily="18" charset="0"/>
              </a:rPr>
              <a:t>The Lytic Reproductive Cycle of Bacteriophages</a:t>
            </a:r>
          </a:p>
        </p:txBody>
      </p:sp>
      <p:sp>
        <p:nvSpPr>
          <p:cNvPr id="21507" name="Line 3"/>
          <p:cNvSpPr>
            <a:spLocks noChangeShapeType="1"/>
          </p:cNvSpPr>
          <p:nvPr/>
        </p:nvSpPr>
        <p:spPr bwMode="auto">
          <a:xfrm>
            <a:off x="3919538" y="3321050"/>
            <a:ext cx="298450" cy="206375"/>
          </a:xfrm>
          <a:prstGeom prst="line">
            <a:avLst/>
          </a:prstGeom>
          <a:noFill/>
          <a:ln w="9525">
            <a:solidFill>
              <a:schemeClr val="bg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nvGrpSpPr>
          <p:cNvPr id="21508" name="Group 4"/>
          <p:cNvGrpSpPr>
            <a:grpSpLocks/>
          </p:cNvGrpSpPr>
          <p:nvPr/>
        </p:nvGrpSpPr>
        <p:grpSpPr bwMode="auto">
          <a:xfrm>
            <a:off x="700274" y="1752600"/>
            <a:ext cx="7603821" cy="4648058"/>
            <a:chOff x="385" y="940"/>
            <a:chExt cx="4404" cy="3002"/>
          </a:xfrm>
        </p:grpSpPr>
        <p:grpSp>
          <p:nvGrpSpPr>
            <p:cNvPr id="21509" name="Group 5"/>
            <p:cNvGrpSpPr>
              <a:grpSpLocks/>
            </p:cNvGrpSpPr>
            <p:nvPr/>
          </p:nvGrpSpPr>
          <p:grpSpPr bwMode="auto">
            <a:xfrm>
              <a:off x="385" y="940"/>
              <a:ext cx="757" cy="801"/>
              <a:chOff x="843" y="183"/>
              <a:chExt cx="840" cy="860"/>
            </a:xfrm>
          </p:grpSpPr>
          <p:sp>
            <p:nvSpPr>
              <p:cNvPr id="21510" name="AutoShape 6"/>
              <p:cNvSpPr>
                <a:spLocks noChangeArrowheads="1"/>
              </p:cNvSpPr>
              <p:nvPr/>
            </p:nvSpPr>
            <p:spPr bwMode="auto">
              <a:xfrm>
                <a:off x="1186" y="183"/>
                <a:ext cx="129" cy="1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11" name="AutoShape 7"/>
              <p:cNvSpPr>
                <a:spLocks noChangeArrowheads="1"/>
              </p:cNvSpPr>
              <p:nvPr/>
            </p:nvSpPr>
            <p:spPr bwMode="auto">
              <a:xfrm>
                <a:off x="1236" y="358"/>
                <a:ext cx="29" cy="15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12" name="Group 8"/>
              <p:cNvGrpSpPr>
                <a:grpSpLocks/>
              </p:cNvGrpSpPr>
              <p:nvPr/>
            </p:nvGrpSpPr>
            <p:grpSpPr bwMode="auto">
              <a:xfrm>
                <a:off x="1146" y="404"/>
                <a:ext cx="85" cy="122"/>
                <a:chOff x="1243" y="1518"/>
                <a:chExt cx="156" cy="192"/>
              </a:xfrm>
            </p:grpSpPr>
            <p:sp>
              <p:nvSpPr>
                <p:cNvPr id="21513" name="Line 9"/>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14" name="Line 10"/>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15" name="Group 11"/>
              <p:cNvGrpSpPr>
                <a:grpSpLocks/>
              </p:cNvGrpSpPr>
              <p:nvPr/>
            </p:nvGrpSpPr>
            <p:grpSpPr bwMode="auto">
              <a:xfrm flipH="1">
                <a:off x="1267" y="407"/>
                <a:ext cx="85" cy="122"/>
                <a:chOff x="1243" y="1518"/>
                <a:chExt cx="156" cy="192"/>
              </a:xfrm>
            </p:grpSpPr>
            <p:sp>
              <p:nvSpPr>
                <p:cNvPr id="21516" name="Line 12"/>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17" name="Line 13"/>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18" name="Freeform 14"/>
              <p:cNvSpPr>
                <a:spLocks/>
              </p:cNvSpPr>
              <p:nvPr/>
            </p:nvSpPr>
            <p:spPr bwMode="auto">
              <a:xfrm>
                <a:off x="1204" y="207"/>
                <a:ext cx="92" cy="132"/>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19" name="AutoShape 15"/>
              <p:cNvSpPr>
                <a:spLocks noChangeArrowheads="1"/>
              </p:cNvSpPr>
              <p:nvPr/>
            </p:nvSpPr>
            <p:spPr bwMode="auto">
              <a:xfrm>
                <a:off x="843" y="491"/>
                <a:ext cx="840" cy="552"/>
              </a:xfrm>
              <a:prstGeom prst="roundRect">
                <a:avLst>
                  <a:gd name="adj" fmla="val 16667"/>
                </a:avLst>
              </a:prstGeom>
              <a:noFill/>
              <a:ln w="9525">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20" name="Freeform 16"/>
              <p:cNvSpPr>
                <a:spLocks/>
              </p:cNvSpPr>
              <p:nvPr/>
            </p:nvSpPr>
            <p:spPr bwMode="auto">
              <a:xfrm>
                <a:off x="926" y="649"/>
                <a:ext cx="631" cy="295"/>
              </a:xfrm>
              <a:custGeom>
                <a:avLst/>
                <a:gdLst>
                  <a:gd name="T0" fmla="*/ 72 w 1186"/>
                  <a:gd name="T1" fmla="*/ 114 h 469"/>
                  <a:gd name="T2" fmla="*/ 282 w 1186"/>
                  <a:gd name="T3" fmla="*/ 32 h 469"/>
                  <a:gd name="T4" fmla="*/ 401 w 1186"/>
                  <a:gd name="T5" fmla="*/ 169 h 469"/>
                  <a:gd name="T6" fmla="*/ 575 w 1186"/>
                  <a:gd name="T7" fmla="*/ 50 h 469"/>
                  <a:gd name="T8" fmla="*/ 785 w 1186"/>
                  <a:gd name="T9" fmla="*/ 23 h 469"/>
                  <a:gd name="T10" fmla="*/ 922 w 1186"/>
                  <a:gd name="T11" fmla="*/ 187 h 469"/>
                  <a:gd name="T12" fmla="*/ 1041 w 1186"/>
                  <a:gd name="T13" fmla="*/ 77 h 469"/>
                  <a:gd name="T14" fmla="*/ 1169 w 1186"/>
                  <a:gd name="T15" fmla="*/ 123 h 469"/>
                  <a:gd name="T16" fmla="*/ 1142 w 1186"/>
                  <a:gd name="T17" fmla="*/ 269 h 469"/>
                  <a:gd name="T18" fmla="*/ 1124 w 1186"/>
                  <a:gd name="T19" fmla="*/ 379 h 469"/>
                  <a:gd name="T20" fmla="*/ 1050 w 1186"/>
                  <a:gd name="T21" fmla="*/ 461 h 469"/>
                  <a:gd name="T22" fmla="*/ 959 w 1186"/>
                  <a:gd name="T23" fmla="*/ 425 h 469"/>
                  <a:gd name="T24" fmla="*/ 813 w 1186"/>
                  <a:gd name="T25" fmla="*/ 333 h 469"/>
                  <a:gd name="T26" fmla="*/ 740 w 1186"/>
                  <a:gd name="T27" fmla="*/ 269 h 469"/>
                  <a:gd name="T28" fmla="*/ 621 w 1186"/>
                  <a:gd name="T29" fmla="*/ 279 h 469"/>
                  <a:gd name="T30" fmla="*/ 529 w 1186"/>
                  <a:gd name="T31" fmla="*/ 379 h 469"/>
                  <a:gd name="T32" fmla="*/ 383 w 1186"/>
                  <a:gd name="T33" fmla="*/ 306 h 469"/>
                  <a:gd name="T34" fmla="*/ 310 w 1186"/>
                  <a:gd name="T35" fmla="*/ 260 h 469"/>
                  <a:gd name="T36" fmla="*/ 209 w 1186"/>
                  <a:gd name="T37" fmla="*/ 315 h 469"/>
                  <a:gd name="T38" fmla="*/ 17 w 1186"/>
                  <a:gd name="T39" fmla="*/ 333 h 469"/>
                  <a:gd name="T40" fmla="*/ 109 w 1186"/>
                  <a:gd name="T41" fmla="*/ 215 h 469"/>
                  <a:gd name="T42" fmla="*/ 26 w 1186"/>
                  <a:gd name="T43" fmla="*/ 151 h 469"/>
                  <a:gd name="T44" fmla="*/ 72 w 1186"/>
                  <a:gd name="T45" fmla="*/ 114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86" h="469">
                    <a:moveTo>
                      <a:pt x="72" y="114"/>
                    </a:moveTo>
                    <a:cubicBezTo>
                      <a:pt x="116" y="84"/>
                      <a:pt x="227" y="23"/>
                      <a:pt x="282" y="32"/>
                    </a:cubicBezTo>
                    <a:cubicBezTo>
                      <a:pt x="337" y="41"/>
                      <a:pt x="352" y="166"/>
                      <a:pt x="401" y="169"/>
                    </a:cubicBezTo>
                    <a:cubicBezTo>
                      <a:pt x="450" y="172"/>
                      <a:pt x="511" y="74"/>
                      <a:pt x="575" y="50"/>
                    </a:cubicBezTo>
                    <a:cubicBezTo>
                      <a:pt x="639" y="26"/>
                      <a:pt x="727" y="0"/>
                      <a:pt x="785" y="23"/>
                    </a:cubicBezTo>
                    <a:cubicBezTo>
                      <a:pt x="843" y="46"/>
                      <a:pt x="879" y="178"/>
                      <a:pt x="922" y="187"/>
                    </a:cubicBezTo>
                    <a:cubicBezTo>
                      <a:pt x="965" y="196"/>
                      <a:pt x="1000" y="88"/>
                      <a:pt x="1041" y="77"/>
                    </a:cubicBezTo>
                    <a:cubicBezTo>
                      <a:pt x="1082" y="66"/>
                      <a:pt x="1152" y="91"/>
                      <a:pt x="1169" y="123"/>
                    </a:cubicBezTo>
                    <a:cubicBezTo>
                      <a:pt x="1186" y="155"/>
                      <a:pt x="1149" y="226"/>
                      <a:pt x="1142" y="269"/>
                    </a:cubicBezTo>
                    <a:cubicBezTo>
                      <a:pt x="1135" y="312"/>
                      <a:pt x="1139" y="347"/>
                      <a:pt x="1124" y="379"/>
                    </a:cubicBezTo>
                    <a:cubicBezTo>
                      <a:pt x="1109" y="411"/>
                      <a:pt x="1077" y="453"/>
                      <a:pt x="1050" y="461"/>
                    </a:cubicBezTo>
                    <a:cubicBezTo>
                      <a:pt x="1023" y="469"/>
                      <a:pt x="999" y="446"/>
                      <a:pt x="959" y="425"/>
                    </a:cubicBezTo>
                    <a:cubicBezTo>
                      <a:pt x="919" y="404"/>
                      <a:pt x="849" y="359"/>
                      <a:pt x="813" y="333"/>
                    </a:cubicBezTo>
                    <a:cubicBezTo>
                      <a:pt x="777" y="307"/>
                      <a:pt x="772" y="278"/>
                      <a:pt x="740" y="269"/>
                    </a:cubicBezTo>
                    <a:cubicBezTo>
                      <a:pt x="708" y="260"/>
                      <a:pt x="656" y="261"/>
                      <a:pt x="621" y="279"/>
                    </a:cubicBezTo>
                    <a:cubicBezTo>
                      <a:pt x="586" y="297"/>
                      <a:pt x="569" y="375"/>
                      <a:pt x="529" y="379"/>
                    </a:cubicBezTo>
                    <a:cubicBezTo>
                      <a:pt x="489" y="383"/>
                      <a:pt x="419" y="326"/>
                      <a:pt x="383" y="306"/>
                    </a:cubicBezTo>
                    <a:cubicBezTo>
                      <a:pt x="347" y="286"/>
                      <a:pt x="339" y="258"/>
                      <a:pt x="310" y="260"/>
                    </a:cubicBezTo>
                    <a:cubicBezTo>
                      <a:pt x="281" y="262"/>
                      <a:pt x="258" y="303"/>
                      <a:pt x="209" y="315"/>
                    </a:cubicBezTo>
                    <a:cubicBezTo>
                      <a:pt x="160" y="327"/>
                      <a:pt x="34" y="350"/>
                      <a:pt x="17" y="333"/>
                    </a:cubicBezTo>
                    <a:cubicBezTo>
                      <a:pt x="0" y="316"/>
                      <a:pt x="107" y="245"/>
                      <a:pt x="109" y="215"/>
                    </a:cubicBezTo>
                    <a:cubicBezTo>
                      <a:pt x="111" y="185"/>
                      <a:pt x="32" y="168"/>
                      <a:pt x="26" y="151"/>
                    </a:cubicBezTo>
                    <a:cubicBezTo>
                      <a:pt x="20" y="134"/>
                      <a:pt x="63" y="122"/>
                      <a:pt x="72" y="114"/>
                    </a:cubicBezTo>
                    <a:close/>
                  </a:path>
                </a:pathLst>
              </a:custGeom>
              <a:noFill/>
              <a:ln w="9525">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21" name="Group 17"/>
            <p:cNvGrpSpPr>
              <a:grpSpLocks/>
            </p:cNvGrpSpPr>
            <p:nvPr/>
          </p:nvGrpSpPr>
          <p:grpSpPr bwMode="auto">
            <a:xfrm>
              <a:off x="1554" y="1416"/>
              <a:ext cx="749" cy="826"/>
              <a:chOff x="1550" y="990"/>
              <a:chExt cx="832" cy="887"/>
            </a:xfrm>
          </p:grpSpPr>
          <p:sp>
            <p:nvSpPr>
              <p:cNvPr id="21522" name="AutoShape 18"/>
              <p:cNvSpPr>
                <a:spLocks noChangeArrowheads="1"/>
              </p:cNvSpPr>
              <p:nvPr/>
            </p:nvSpPr>
            <p:spPr bwMode="auto">
              <a:xfrm>
                <a:off x="1550" y="1322"/>
                <a:ext cx="832" cy="555"/>
              </a:xfrm>
              <a:prstGeom prst="roundRect">
                <a:avLst>
                  <a:gd name="adj" fmla="val 16667"/>
                </a:avLst>
              </a:prstGeom>
              <a:noFill/>
              <a:ln w="9525">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23" name="Freeform 19"/>
              <p:cNvSpPr>
                <a:spLocks/>
              </p:cNvSpPr>
              <p:nvPr/>
            </p:nvSpPr>
            <p:spPr bwMode="auto">
              <a:xfrm>
                <a:off x="1633" y="1480"/>
                <a:ext cx="624" cy="297"/>
              </a:xfrm>
              <a:custGeom>
                <a:avLst/>
                <a:gdLst>
                  <a:gd name="T0" fmla="*/ 72 w 1186"/>
                  <a:gd name="T1" fmla="*/ 114 h 469"/>
                  <a:gd name="T2" fmla="*/ 282 w 1186"/>
                  <a:gd name="T3" fmla="*/ 32 h 469"/>
                  <a:gd name="T4" fmla="*/ 401 w 1186"/>
                  <a:gd name="T5" fmla="*/ 169 h 469"/>
                  <a:gd name="T6" fmla="*/ 575 w 1186"/>
                  <a:gd name="T7" fmla="*/ 50 h 469"/>
                  <a:gd name="T8" fmla="*/ 785 w 1186"/>
                  <a:gd name="T9" fmla="*/ 23 h 469"/>
                  <a:gd name="T10" fmla="*/ 922 w 1186"/>
                  <a:gd name="T11" fmla="*/ 187 h 469"/>
                  <a:gd name="T12" fmla="*/ 1041 w 1186"/>
                  <a:gd name="T13" fmla="*/ 77 h 469"/>
                  <a:gd name="T14" fmla="*/ 1169 w 1186"/>
                  <a:gd name="T15" fmla="*/ 123 h 469"/>
                  <a:gd name="T16" fmla="*/ 1142 w 1186"/>
                  <a:gd name="T17" fmla="*/ 269 h 469"/>
                  <a:gd name="T18" fmla="*/ 1124 w 1186"/>
                  <a:gd name="T19" fmla="*/ 379 h 469"/>
                  <a:gd name="T20" fmla="*/ 1050 w 1186"/>
                  <a:gd name="T21" fmla="*/ 461 h 469"/>
                  <a:gd name="T22" fmla="*/ 959 w 1186"/>
                  <a:gd name="T23" fmla="*/ 425 h 469"/>
                  <a:gd name="T24" fmla="*/ 813 w 1186"/>
                  <a:gd name="T25" fmla="*/ 333 h 469"/>
                  <a:gd name="T26" fmla="*/ 740 w 1186"/>
                  <a:gd name="T27" fmla="*/ 269 h 469"/>
                  <a:gd name="T28" fmla="*/ 621 w 1186"/>
                  <a:gd name="T29" fmla="*/ 279 h 469"/>
                  <a:gd name="T30" fmla="*/ 529 w 1186"/>
                  <a:gd name="T31" fmla="*/ 379 h 469"/>
                  <a:gd name="T32" fmla="*/ 383 w 1186"/>
                  <a:gd name="T33" fmla="*/ 306 h 469"/>
                  <a:gd name="T34" fmla="*/ 310 w 1186"/>
                  <a:gd name="T35" fmla="*/ 260 h 469"/>
                  <a:gd name="T36" fmla="*/ 209 w 1186"/>
                  <a:gd name="T37" fmla="*/ 315 h 469"/>
                  <a:gd name="T38" fmla="*/ 17 w 1186"/>
                  <a:gd name="T39" fmla="*/ 333 h 469"/>
                  <a:gd name="T40" fmla="*/ 109 w 1186"/>
                  <a:gd name="T41" fmla="*/ 215 h 469"/>
                  <a:gd name="T42" fmla="*/ 26 w 1186"/>
                  <a:gd name="T43" fmla="*/ 151 h 469"/>
                  <a:gd name="T44" fmla="*/ 72 w 1186"/>
                  <a:gd name="T45" fmla="*/ 114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86" h="469">
                    <a:moveTo>
                      <a:pt x="72" y="114"/>
                    </a:moveTo>
                    <a:cubicBezTo>
                      <a:pt x="116" y="84"/>
                      <a:pt x="227" y="23"/>
                      <a:pt x="282" y="32"/>
                    </a:cubicBezTo>
                    <a:cubicBezTo>
                      <a:pt x="337" y="41"/>
                      <a:pt x="352" y="166"/>
                      <a:pt x="401" y="169"/>
                    </a:cubicBezTo>
                    <a:cubicBezTo>
                      <a:pt x="450" y="172"/>
                      <a:pt x="511" y="74"/>
                      <a:pt x="575" y="50"/>
                    </a:cubicBezTo>
                    <a:cubicBezTo>
                      <a:pt x="639" y="26"/>
                      <a:pt x="727" y="0"/>
                      <a:pt x="785" y="23"/>
                    </a:cubicBezTo>
                    <a:cubicBezTo>
                      <a:pt x="843" y="46"/>
                      <a:pt x="879" y="178"/>
                      <a:pt x="922" y="187"/>
                    </a:cubicBezTo>
                    <a:cubicBezTo>
                      <a:pt x="965" y="196"/>
                      <a:pt x="1000" y="88"/>
                      <a:pt x="1041" y="77"/>
                    </a:cubicBezTo>
                    <a:cubicBezTo>
                      <a:pt x="1082" y="66"/>
                      <a:pt x="1152" y="91"/>
                      <a:pt x="1169" y="123"/>
                    </a:cubicBezTo>
                    <a:cubicBezTo>
                      <a:pt x="1186" y="155"/>
                      <a:pt x="1149" y="226"/>
                      <a:pt x="1142" y="269"/>
                    </a:cubicBezTo>
                    <a:cubicBezTo>
                      <a:pt x="1135" y="312"/>
                      <a:pt x="1139" y="347"/>
                      <a:pt x="1124" y="379"/>
                    </a:cubicBezTo>
                    <a:cubicBezTo>
                      <a:pt x="1109" y="411"/>
                      <a:pt x="1077" y="453"/>
                      <a:pt x="1050" y="461"/>
                    </a:cubicBezTo>
                    <a:cubicBezTo>
                      <a:pt x="1023" y="469"/>
                      <a:pt x="999" y="446"/>
                      <a:pt x="959" y="425"/>
                    </a:cubicBezTo>
                    <a:cubicBezTo>
                      <a:pt x="919" y="404"/>
                      <a:pt x="849" y="359"/>
                      <a:pt x="813" y="333"/>
                    </a:cubicBezTo>
                    <a:cubicBezTo>
                      <a:pt x="777" y="307"/>
                      <a:pt x="772" y="278"/>
                      <a:pt x="740" y="269"/>
                    </a:cubicBezTo>
                    <a:cubicBezTo>
                      <a:pt x="708" y="260"/>
                      <a:pt x="656" y="261"/>
                      <a:pt x="621" y="279"/>
                    </a:cubicBezTo>
                    <a:cubicBezTo>
                      <a:pt x="586" y="297"/>
                      <a:pt x="569" y="375"/>
                      <a:pt x="529" y="379"/>
                    </a:cubicBezTo>
                    <a:cubicBezTo>
                      <a:pt x="489" y="383"/>
                      <a:pt x="419" y="326"/>
                      <a:pt x="383" y="306"/>
                    </a:cubicBezTo>
                    <a:cubicBezTo>
                      <a:pt x="347" y="286"/>
                      <a:pt x="339" y="258"/>
                      <a:pt x="310" y="260"/>
                    </a:cubicBezTo>
                    <a:cubicBezTo>
                      <a:pt x="281" y="262"/>
                      <a:pt x="258" y="303"/>
                      <a:pt x="209" y="315"/>
                    </a:cubicBezTo>
                    <a:cubicBezTo>
                      <a:pt x="160" y="327"/>
                      <a:pt x="34" y="350"/>
                      <a:pt x="17" y="333"/>
                    </a:cubicBezTo>
                    <a:cubicBezTo>
                      <a:pt x="0" y="316"/>
                      <a:pt x="107" y="245"/>
                      <a:pt x="109" y="215"/>
                    </a:cubicBezTo>
                    <a:cubicBezTo>
                      <a:pt x="111" y="185"/>
                      <a:pt x="32" y="168"/>
                      <a:pt x="26" y="151"/>
                    </a:cubicBezTo>
                    <a:cubicBezTo>
                      <a:pt x="20" y="134"/>
                      <a:pt x="63" y="122"/>
                      <a:pt x="72" y="114"/>
                    </a:cubicBezTo>
                    <a:close/>
                  </a:path>
                </a:pathLst>
              </a:custGeom>
              <a:noFill/>
              <a:ln w="9525">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nvGrpSpPr>
              <p:cNvPr id="21524" name="Group 20"/>
              <p:cNvGrpSpPr>
                <a:grpSpLocks/>
              </p:cNvGrpSpPr>
              <p:nvPr/>
            </p:nvGrpSpPr>
            <p:grpSpPr bwMode="auto">
              <a:xfrm>
                <a:off x="1844" y="990"/>
                <a:ext cx="228" cy="462"/>
                <a:chOff x="4192" y="1064"/>
                <a:chExt cx="398" cy="673"/>
              </a:xfrm>
            </p:grpSpPr>
            <p:sp>
              <p:nvSpPr>
                <p:cNvPr id="21525" name="AutoShape 21"/>
                <p:cNvSpPr>
                  <a:spLocks noChangeArrowheads="1"/>
                </p:cNvSpPr>
                <p:nvPr/>
              </p:nvSpPr>
              <p:spPr bwMode="auto">
                <a:xfrm>
                  <a:off x="4266" y="1064"/>
                  <a:ext cx="237" cy="2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26" name="AutoShape 22"/>
                <p:cNvSpPr>
                  <a:spLocks noChangeArrowheads="1"/>
                </p:cNvSpPr>
                <p:nvPr/>
              </p:nvSpPr>
              <p:spPr bwMode="auto">
                <a:xfrm>
                  <a:off x="4358" y="1339"/>
                  <a:ext cx="54" cy="24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27" name="Group 23"/>
                <p:cNvGrpSpPr>
                  <a:grpSpLocks/>
                </p:cNvGrpSpPr>
                <p:nvPr/>
              </p:nvGrpSpPr>
              <p:grpSpPr bwMode="auto">
                <a:xfrm>
                  <a:off x="4192" y="1412"/>
                  <a:ext cx="156" cy="192"/>
                  <a:chOff x="1243" y="1518"/>
                  <a:chExt cx="156" cy="192"/>
                </a:xfrm>
              </p:grpSpPr>
              <p:sp>
                <p:nvSpPr>
                  <p:cNvPr id="21528" name="Line 24"/>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29" name="Line 25"/>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30" name="Group 26"/>
                <p:cNvGrpSpPr>
                  <a:grpSpLocks/>
                </p:cNvGrpSpPr>
                <p:nvPr/>
              </p:nvGrpSpPr>
              <p:grpSpPr bwMode="auto">
                <a:xfrm flipH="1">
                  <a:off x="4416" y="1416"/>
                  <a:ext cx="156" cy="192"/>
                  <a:chOff x="1243" y="1518"/>
                  <a:chExt cx="156" cy="192"/>
                </a:xfrm>
              </p:grpSpPr>
              <p:sp>
                <p:nvSpPr>
                  <p:cNvPr id="21531" name="Line 27"/>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32" name="Line 28"/>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33" name="Freeform 29"/>
                <p:cNvSpPr>
                  <a:spLocks/>
                </p:cNvSpPr>
                <p:nvPr/>
              </p:nvSpPr>
              <p:spPr bwMode="auto">
                <a:xfrm>
                  <a:off x="4352" y="1490"/>
                  <a:ext cx="238" cy="247"/>
                </a:xfrm>
                <a:custGeom>
                  <a:avLst/>
                  <a:gdLst>
                    <a:gd name="T0" fmla="*/ 27 w 238"/>
                    <a:gd name="T1" fmla="*/ 0 h 247"/>
                    <a:gd name="T2" fmla="*/ 18 w 238"/>
                    <a:gd name="T3" fmla="*/ 119 h 247"/>
                    <a:gd name="T4" fmla="*/ 119 w 238"/>
                    <a:gd name="T5" fmla="*/ 156 h 247"/>
                    <a:gd name="T6" fmla="*/ 128 w 238"/>
                    <a:gd name="T7" fmla="*/ 201 h 247"/>
                    <a:gd name="T8" fmla="*/ 192 w 238"/>
                    <a:gd name="T9" fmla="*/ 211 h 247"/>
                    <a:gd name="T10" fmla="*/ 238 w 238"/>
                    <a:gd name="T11" fmla="*/ 247 h 247"/>
                  </a:gdLst>
                  <a:ahLst/>
                  <a:cxnLst>
                    <a:cxn ang="0">
                      <a:pos x="T0" y="T1"/>
                    </a:cxn>
                    <a:cxn ang="0">
                      <a:pos x="T2" y="T3"/>
                    </a:cxn>
                    <a:cxn ang="0">
                      <a:pos x="T4" y="T5"/>
                    </a:cxn>
                    <a:cxn ang="0">
                      <a:pos x="T6" y="T7"/>
                    </a:cxn>
                    <a:cxn ang="0">
                      <a:pos x="T8" y="T9"/>
                    </a:cxn>
                    <a:cxn ang="0">
                      <a:pos x="T10" y="T11"/>
                    </a:cxn>
                  </a:cxnLst>
                  <a:rect l="0" t="0" r="r" b="b"/>
                  <a:pathLst>
                    <a:path w="238" h="247">
                      <a:moveTo>
                        <a:pt x="27" y="0"/>
                      </a:moveTo>
                      <a:cubicBezTo>
                        <a:pt x="42" y="42"/>
                        <a:pt x="32" y="78"/>
                        <a:pt x="18" y="119"/>
                      </a:cubicBezTo>
                      <a:cubicBezTo>
                        <a:pt x="42" y="193"/>
                        <a:pt x="0" y="92"/>
                        <a:pt x="119" y="156"/>
                      </a:cubicBezTo>
                      <a:cubicBezTo>
                        <a:pt x="132" y="163"/>
                        <a:pt x="116" y="192"/>
                        <a:pt x="128" y="201"/>
                      </a:cubicBezTo>
                      <a:cubicBezTo>
                        <a:pt x="145" y="214"/>
                        <a:pt x="171" y="208"/>
                        <a:pt x="192" y="211"/>
                      </a:cubicBezTo>
                      <a:cubicBezTo>
                        <a:pt x="211" y="217"/>
                        <a:pt x="238" y="222"/>
                        <a:pt x="238" y="247"/>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grpSp>
          <p:nvGrpSpPr>
            <p:cNvPr id="21534" name="Group 30"/>
            <p:cNvGrpSpPr>
              <a:grpSpLocks/>
            </p:cNvGrpSpPr>
            <p:nvPr/>
          </p:nvGrpSpPr>
          <p:grpSpPr bwMode="auto">
            <a:xfrm>
              <a:off x="2567" y="2403"/>
              <a:ext cx="749" cy="517"/>
              <a:chOff x="1600" y="2286"/>
              <a:chExt cx="832" cy="555"/>
            </a:xfrm>
          </p:grpSpPr>
          <p:sp>
            <p:nvSpPr>
              <p:cNvPr id="21535" name="AutoShape 31"/>
              <p:cNvSpPr>
                <a:spLocks noChangeArrowheads="1"/>
              </p:cNvSpPr>
              <p:nvPr/>
            </p:nvSpPr>
            <p:spPr bwMode="auto">
              <a:xfrm>
                <a:off x="1600" y="2286"/>
                <a:ext cx="832" cy="555"/>
              </a:xfrm>
              <a:prstGeom prst="roundRect">
                <a:avLst>
                  <a:gd name="adj" fmla="val 16667"/>
                </a:avLst>
              </a:prstGeom>
              <a:noFill/>
              <a:ln w="9525">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36" name="Freeform 32"/>
              <p:cNvSpPr>
                <a:spLocks/>
              </p:cNvSpPr>
              <p:nvPr/>
            </p:nvSpPr>
            <p:spPr bwMode="auto">
              <a:xfrm>
                <a:off x="1739" y="2378"/>
                <a:ext cx="92" cy="132"/>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37" name="Freeform 33"/>
              <p:cNvSpPr>
                <a:spLocks/>
              </p:cNvSpPr>
              <p:nvPr/>
            </p:nvSpPr>
            <p:spPr bwMode="auto">
              <a:xfrm rot="-2023491">
                <a:off x="2141" y="2543"/>
                <a:ext cx="92" cy="132"/>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nvGrpSpPr>
              <p:cNvPr id="21538" name="Group 34"/>
              <p:cNvGrpSpPr>
                <a:grpSpLocks/>
              </p:cNvGrpSpPr>
              <p:nvPr/>
            </p:nvGrpSpPr>
            <p:grpSpPr bwMode="auto">
              <a:xfrm rot="-5400000">
                <a:off x="1828" y="2676"/>
                <a:ext cx="85" cy="122"/>
                <a:chOff x="1243" y="1518"/>
                <a:chExt cx="156" cy="192"/>
              </a:xfrm>
            </p:grpSpPr>
            <p:sp>
              <p:nvSpPr>
                <p:cNvPr id="21539" name="Line 35"/>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40" name="Line 36"/>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41" name="Group 37"/>
              <p:cNvGrpSpPr>
                <a:grpSpLocks/>
              </p:cNvGrpSpPr>
              <p:nvPr/>
            </p:nvGrpSpPr>
            <p:grpSpPr bwMode="auto">
              <a:xfrm rot="5400000">
                <a:off x="2266" y="2402"/>
                <a:ext cx="85" cy="122"/>
                <a:chOff x="1243" y="1518"/>
                <a:chExt cx="156" cy="192"/>
              </a:xfrm>
            </p:grpSpPr>
            <p:sp>
              <p:nvSpPr>
                <p:cNvPr id="21542" name="Line 38"/>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43" name="Line 39"/>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44" name="AutoShape 40"/>
              <p:cNvSpPr>
                <a:spLocks noChangeArrowheads="1"/>
              </p:cNvSpPr>
              <p:nvPr/>
            </p:nvSpPr>
            <p:spPr bwMode="auto">
              <a:xfrm>
                <a:off x="2052" y="2644"/>
                <a:ext cx="29" cy="15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45" name="AutoShape 41"/>
              <p:cNvSpPr>
                <a:spLocks noChangeArrowheads="1"/>
              </p:cNvSpPr>
              <p:nvPr/>
            </p:nvSpPr>
            <p:spPr bwMode="auto">
              <a:xfrm rot="2273459">
                <a:off x="1674" y="2536"/>
                <a:ext cx="29" cy="15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46" name="Group 42"/>
              <p:cNvGrpSpPr>
                <a:grpSpLocks/>
              </p:cNvGrpSpPr>
              <p:nvPr/>
            </p:nvGrpSpPr>
            <p:grpSpPr bwMode="auto">
              <a:xfrm>
                <a:off x="2278" y="2676"/>
                <a:ext cx="85" cy="122"/>
                <a:chOff x="1243" y="1518"/>
                <a:chExt cx="156" cy="192"/>
              </a:xfrm>
            </p:grpSpPr>
            <p:sp>
              <p:nvSpPr>
                <p:cNvPr id="21547" name="Line 43"/>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48" name="Line 44"/>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49" name="Group 45"/>
              <p:cNvGrpSpPr>
                <a:grpSpLocks/>
              </p:cNvGrpSpPr>
              <p:nvPr/>
            </p:nvGrpSpPr>
            <p:grpSpPr bwMode="auto">
              <a:xfrm>
                <a:off x="1888" y="2352"/>
                <a:ext cx="85" cy="122"/>
                <a:chOff x="1243" y="1518"/>
                <a:chExt cx="156" cy="192"/>
              </a:xfrm>
            </p:grpSpPr>
            <p:sp>
              <p:nvSpPr>
                <p:cNvPr id="21550" name="Line 46"/>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51" name="Line 47"/>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52" name="AutoShape 48"/>
              <p:cNvSpPr>
                <a:spLocks noChangeArrowheads="1"/>
              </p:cNvSpPr>
              <p:nvPr/>
            </p:nvSpPr>
            <p:spPr bwMode="auto">
              <a:xfrm>
                <a:off x="2098" y="2319"/>
                <a:ext cx="129" cy="1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53" name="AutoShape 49"/>
              <p:cNvSpPr>
                <a:spLocks noChangeArrowheads="1"/>
              </p:cNvSpPr>
              <p:nvPr/>
            </p:nvSpPr>
            <p:spPr bwMode="auto">
              <a:xfrm rot="-5400000">
                <a:off x="1894" y="2493"/>
                <a:ext cx="129" cy="1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sp>
          <p:nvSpPr>
            <p:cNvPr id="21554" name="Line 50"/>
            <p:cNvSpPr>
              <a:spLocks noChangeShapeType="1"/>
            </p:cNvSpPr>
            <p:nvPr/>
          </p:nvSpPr>
          <p:spPr bwMode="auto">
            <a:xfrm>
              <a:off x="1248" y="1430"/>
              <a:ext cx="173" cy="137"/>
            </a:xfrm>
            <a:prstGeom prst="line">
              <a:avLst/>
            </a:prstGeom>
            <a:noFill/>
            <a:ln w="9525">
              <a:solidFill>
                <a:srgbClr val="333333"/>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nvGrpSpPr>
            <p:cNvPr id="21555" name="Group 51"/>
            <p:cNvGrpSpPr>
              <a:grpSpLocks/>
            </p:cNvGrpSpPr>
            <p:nvPr/>
          </p:nvGrpSpPr>
          <p:grpSpPr bwMode="auto">
            <a:xfrm>
              <a:off x="3775" y="2943"/>
              <a:ext cx="1014" cy="768"/>
              <a:chOff x="307" y="3111"/>
              <a:chExt cx="1014" cy="768"/>
            </a:xfrm>
          </p:grpSpPr>
          <p:sp>
            <p:nvSpPr>
              <p:cNvPr id="21556" name="AutoShape 52"/>
              <p:cNvSpPr>
                <a:spLocks noChangeArrowheads="1"/>
              </p:cNvSpPr>
              <p:nvPr/>
            </p:nvSpPr>
            <p:spPr bwMode="auto">
              <a:xfrm>
                <a:off x="373" y="3234"/>
                <a:ext cx="911" cy="603"/>
              </a:xfrm>
              <a:prstGeom prst="roundRect">
                <a:avLst>
                  <a:gd name="adj" fmla="val 16667"/>
                </a:avLst>
              </a:prstGeom>
              <a:noFill/>
              <a:ln w="9525">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57" name="Group 53"/>
              <p:cNvGrpSpPr>
                <a:grpSpLocks/>
              </p:cNvGrpSpPr>
              <p:nvPr/>
            </p:nvGrpSpPr>
            <p:grpSpPr bwMode="auto">
              <a:xfrm rot="2770725">
                <a:off x="594" y="3470"/>
                <a:ext cx="172" cy="216"/>
                <a:chOff x="1768" y="2199"/>
                <a:chExt cx="380" cy="544"/>
              </a:xfrm>
            </p:grpSpPr>
            <p:sp>
              <p:nvSpPr>
                <p:cNvPr id="21558" name="AutoShape 54"/>
                <p:cNvSpPr>
                  <a:spLocks noChangeArrowheads="1"/>
                </p:cNvSpPr>
                <p:nvPr/>
              </p:nvSpPr>
              <p:spPr bwMode="auto">
                <a:xfrm>
                  <a:off x="1842" y="2199"/>
                  <a:ext cx="237" cy="2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59" name="AutoShape 55"/>
                <p:cNvSpPr>
                  <a:spLocks noChangeArrowheads="1"/>
                </p:cNvSpPr>
                <p:nvPr/>
              </p:nvSpPr>
              <p:spPr bwMode="auto">
                <a:xfrm>
                  <a:off x="1934" y="2474"/>
                  <a:ext cx="54" cy="24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60" name="Group 56"/>
                <p:cNvGrpSpPr>
                  <a:grpSpLocks/>
                </p:cNvGrpSpPr>
                <p:nvPr/>
              </p:nvGrpSpPr>
              <p:grpSpPr bwMode="auto">
                <a:xfrm>
                  <a:off x="1768" y="2547"/>
                  <a:ext cx="156" cy="192"/>
                  <a:chOff x="1243" y="1518"/>
                  <a:chExt cx="156" cy="192"/>
                </a:xfrm>
              </p:grpSpPr>
              <p:sp>
                <p:nvSpPr>
                  <p:cNvPr id="21561" name="Line 57"/>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62" name="Line 58"/>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63" name="Group 59"/>
                <p:cNvGrpSpPr>
                  <a:grpSpLocks/>
                </p:cNvGrpSpPr>
                <p:nvPr/>
              </p:nvGrpSpPr>
              <p:grpSpPr bwMode="auto">
                <a:xfrm flipH="1">
                  <a:off x="1992" y="2551"/>
                  <a:ext cx="156" cy="192"/>
                  <a:chOff x="1243" y="1518"/>
                  <a:chExt cx="156" cy="192"/>
                </a:xfrm>
              </p:grpSpPr>
              <p:sp>
                <p:nvSpPr>
                  <p:cNvPr id="21564" name="Line 60"/>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65" name="Line 61"/>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66" name="Freeform 62"/>
                <p:cNvSpPr>
                  <a:spLocks/>
                </p:cNvSpPr>
                <p:nvPr/>
              </p:nvSpPr>
              <p:spPr bwMode="auto">
                <a:xfrm>
                  <a:off x="1875" y="2236"/>
                  <a:ext cx="169" cy="209"/>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67" name="Group 63"/>
              <p:cNvGrpSpPr>
                <a:grpSpLocks/>
              </p:cNvGrpSpPr>
              <p:nvPr/>
            </p:nvGrpSpPr>
            <p:grpSpPr bwMode="auto">
              <a:xfrm rot="1861240">
                <a:off x="836" y="3285"/>
                <a:ext cx="154" cy="243"/>
                <a:chOff x="1768" y="2199"/>
                <a:chExt cx="380" cy="544"/>
              </a:xfrm>
            </p:grpSpPr>
            <p:sp>
              <p:nvSpPr>
                <p:cNvPr id="21568" name="AutoShape 64"/>
                <p:cNvSpPr>
                  <a:spLocks noChangeArrowheads="1"/>
                </p:cNvSpPr>
                <p:nvPr/>
              </p:nvSpPr>
              <p:spPr bwMode="auto">
                <a:xfrm>
                  <a:off x="1842" y="2199"/>
                  <a:ext cx="237" cy="2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69" name="AutoShape 65"/>
                <p:cNvSpPr>
                  <a:spLocks noChangeArrowheads="1"/>
                </p:cNvSpPr>
                <p:nvPr/>
              </p:nvSpPr>
              <p:spPr bwMode="auto">
                <a:xfrm>
                  <a:off x="1934" y="2474"/>
                  <a:ext cx="54" cy="24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70" name="Group 66"/>
                <p:cNvGrpSpPr>
                  <a:grpSpLocks/>
                </p:cNvGrpSpPr>
                <p:nvPr/>
              </p:nvGrpSpPr>
              <p:grpSpPr bwMode="auto">
                <a:xfrm>
                  <a:off x="1768" y="2547"/>
                  <a:ext cx="156" cy="192"/>
                  <a:chOff x="1243" y="1518"/>
                  <a:chExt cx="156" cy="192"/>
                </a:xfrm>
              </p:grpSpPr>
              <p:sp>
                <p:nvSpPr>
                  <p:cNvPr id="21571" name="Line 67"/>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72" name="Line 68"/>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73" name="Group 69"/>
                <p:cNvGrpSpPr>
                  <a:grpSpLocks/>
                </p:cNvGrpSpPr>
                <p:nvPr/>
              </p:nvGrpSpPr>
              <p:grpSpPr bwMode="auto">
                <a:xfrm flipH="1">
                  <a:off x="1992" y="2551"/>
                  <a:ext cx="156" cy="192"/>
                  <a:chOff x="1243" y="1518"/>
                  <a:chExt cx="156" cy="192"/>
                </a:xfrm>
              </p:grpSpPr>
              <p:sp>
                <p:nvSpPr>
                  <p:cNvPr id="21574" name="Line 70"/>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75" name="Line 71"/>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76" name="Freeform 72"/>
                <p:cNvSpPr>
                  <a:spLocks/>
                </p:cNvSpPr>
                <p:nvPr/>
              </p:nvSpPr>
              <p:spPr bwMode="auto">
                <a:xfrm>
                  <a:off x="1875" y="2236"/>
                  <a:ext cx="169" cy="209"/>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77" name="Rectangle 73"/>
              <p:cNvSpPr>
                <a:spLocks noChangeArrowheads="1"/>
              </p:cNvSpPr>
              <p:nvPr/>
            </p:nvSpPr>
            <p:spPr bwMode="auto">
              <a:xfrm>
                <a:off x="582" y="3191"/>
                <a:ext cx="228" cy="105"/>
              </a:xfrm>
              <a:prstGeom prst="rect">
                <a:avLst/>
              </a:prstGeom>
              <a:solidFill>
                <a:schemeClr val="tx1"/>
              </a:solidFill>
              <a:ln>
                <a:noFill/>
              </a:ln>
              <a:effectLst/>
              <a:extLst>
                <a:ext uri="{91240B29-F687-4F45-9708-019B960494DF}">
                  <a14:hiddenLine xmlns:a14="http://schemas.microsoft.com/office/drawing/2010/main" xmlns="" w="9525">
                    <a:solidFill>
                      <a:schemeClr val="bg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78" name="Rectangle 74"/>
              <p:cNvSpPr>
                <a:spLocks noChangeArrowheads="1"/>
              </p:cNvSpPr>
              <p:nvPr/>
            </p:nvSpPr>
            <p:spPr bwMode="auto">
              <a:xfrm>
                <a:off x="1229" y="3412"/>
                <a:ext cx="92" cy="224"/>
              </a:xfrm>
              <a:prstGeom prst="rect">
                <a:avLst/>
              </a:prstGeom>
              <a:solidFill>
                <a:schemeClr val="tx1"/>
              </a:solidFill>
              <a:ln>
                <a:noFill/>
              </a:ln>
              <a:effectLst/>
              <a:extLst>
                <a:ext uri="{91240B29-F687-4F45-9708-019B960494DF}">
                  <a14:hiddenLine xmlns:a14="http://schemas.microsoft.com/office/drawing/2010/main" xmlns="" w="9525">
                    <a:solidFill>
                      <a:schemeClr val="bg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79" name="Rectangle 75"/>
              <p:cNvSpPr>
                <a:spLocks noChangeArrowheads="1"/>
              </p:cNvSpPr>
              <p:nvPr/>
            </p:nvSpPr>
            <p:spPr bwMode="auto">
              <a:xfrm>
                <a:off x="777" y="3776"/>
                <a:ext cx="158" cy="103"/>
              </a:xfrm>
              <a:prstGeom prst="rect">
                <a:avLst/>
              </a:prstGeom>
              <a:solidFill>
                <a:schemeClr val="tx1"/>
              </a:solidFill>
              <a:ln>
                <a:noFill/>
              </a:ln>
              <a:effectLst/>
              <a:extLst>
                <a:ext uri="{91240B29-F687-4F45-9708-019B960494DF}">
                  <a14:hiddenLine xmlns:a14="http://schemas.microsoft.com/office/drawing/2010/main" xmlns="" w="9525">
                    <a:solidFill>
                      <a:schemeClr val="bg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80" name="Rectangle 76"/>
              <p:cNvSpPr>
                <a:spLocks noChangeArrowheads="1"/>
              </p:cNvSpPr>
              <p:nvPr/>
            </p:nvSpPr>
            <p:spPr bwMode="auto">
              <a:xfrm>
                <a:off x="307" y="3386"/>
                <a:ext cx="92" cy="180"/>
              </a:xfrm>
              <a:prstGeom prst="rect">
                <a:avLst/>
              </a:prstGeom>
              <a:solidFill>
                <a:schemeClr val="tx1"/>
              </a:solidFill>
              <a:ln>
                <a:noFill/>
              </a:ln>
              <a:effectLst/>
              <a:extLst>
                <a:ext uri="{91240B29-F687-4F45-9708-019B960494DF}">
                  <a14:hiddenLine xmlns:a14="http://schemas.microsoft.com/office/drawing/2010/main" xmlns="" w="9525">
                    <a:solidFill>
                      <a:schemeClr val="bg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81" name="Group 77"/>
              <p:cNvGrpSpPr>
                <a:grpSpLocks/>
              </p:cNvGrpSpPr>
              <p:nvPr/>
            </p:nvGrpSpPr>
            <p:grpSpPr bwMode="auto">
              <a:xfrm>
                <a:off x="629" y="3111"/>
                <a:ext cx="154" cy="242"/>
                <a:chOff x="1768" y="2199"/>
                <a:chExt cx="380" cy="544"/>
              </a:xfrm>
            </p:grpSpPr>
            <p:sp>
              <p:nvSpPr>
                <p:cNvPr id="21582" name="AutoShape 78"/>
                <p:cNvSpPr>
                  <a:spLocks noChangeArrowheads="1"/>
                </p:cNvSpPr>
                <p:nvPr/>
              </p:nvSpPr>
              <p:spPr bwMode="auto">
                <a:xfrm>
                  <a:off x="1842" y="2199"/>
                  <a:ext cx="237" cy="2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83" name="AutoShape 79"/>
                <p:cNvSpPr>
                  <a:spLocks noChangeArrowheads="1"/>
                </p:cNvSpPr>
                <p:nvPr/>
              </p:nvSpPr>
              <p:spPr bwMode="auto">
                <a:xfrm>
                  <a:off x="1934" y="2474"/>
                  <a:ext cx="54" cy="24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84" name="Group 80"/>
                <p:cNvGrpSpPr>
                  <a:grpSpLocks/>
                </p:cNvGrpSpPr>
                <p:nvPr/>
              </p:nvGrpSpPr>
              <p:grpSpPr bwMode="auto">
                <a:xfrm>
                  <a:off x="1768" y="2547"/>
                  <a:ext cx="156" cy="192"/>
                  <a:chOff x="1243" y="1518"/>
                  <a:chExt cx="156" cy="192"/>
                </a:xfrm>
              </p:grpSpPr>
              <p:sp>
                <p:nvSpPr>
                  <p:cNvPr id="21585" name="Line 81"/>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86" name="Line 82"/>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87" name="Group 83"/>
                <p:cNvGrpSpPr>
                  <a:grpSpLocks/>
                </p:cNvGrpSpPr>
                <p:nvPr/>
              </p:nvGrpSpPr>
              <p:grpSpPr bwMode="auto">
                <a:xfrm flipH="1">
                  <a:off x="1992" y="2551"/>
                  <a:ext cx="156" cy="192"/>
                  <a:chOff x="1243" y="1518"/>
                  <a:chExt cx="156" cy="192"/>
                </a:xfrm>
              </p:grpSpPr>
              <p:sp>
                <p:nvSpPr>
                  <p:cNvPr id="21588" name="Line 84"/>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89" name="Line 85"/>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590" name="Freeform 86"/>
                <p:cNvSpPr>
                  <a:spLocks/>
                </p:cNvSpPr>
                <p:nvPr/>
              </p:nvSpPr>
              <p:spPr bwMode="auto">
                <a:xfrm>
                  <a:off x="1875" y="2236"/>
                  <a:ext cx="169" cy="209"/>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91" name="Group 87"/>
              <p:cNvGrpSpPr>
                <a:grpSpLocks/>
              </p:cNvGrpSpPr>
              <p:nvPr/>
            </p:nvGrpSpPr>
            <p:grpSpPr bwMode="auto">
              <a:xfrm>
                <a:off x="370" y="3315"/>
                <a:ext cx="154" cy="242"/>
                <a:chOff x="1768" y="2199"/>
                <a:chExt cx="380" cy="544"/>
              </a:xfrm>
            </p:grpSpPr>
            <p:sp>
              <p:nvSpPr>
                <p:cNvPr id="21592" name="AutoShape 88"/>
                <p:cNvSpPr>
                  <a:spLocks noChangeArrowheads="1"/>
                </p:cNvSpPr>
                <p:nvPr/>
              </p:nvSpPr>
              <p:spPr bwMode="auto">
                <a:xfrm>
                  <a:off x="1842" y="2199"/>
                  <a:ext cx="237" cy="2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593" name="AutoShape 89"/>
                <p:cNvSpPr>
                  <a:spLocks noChangeArrowheads="1"/>
                </p:cNvSpPr>
                <p:nvPr/>
              </p:nvSpPr>
              <p:spPr bwMode="auto">
                <a:xfrm>
                  <a:off x="1934" y="2474"/>
                  <a:ext cx="54" cy="24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594" name="Group 90"/>
                <p:cNvGrpSpPr>
                  <a:grpSpLocks/>
                </p:cNvGrpSpPr>
                <p:nvPr/>
              </p:nvGrpSpPr>
              <p:grpSpPr bwMode="auto">
                <a:xfrm>
                  <a:off x="1768" y="2547"/>
                  <a:ext cx="156" cy="192"/>
                  <a:chOff x="1243" y="1518"/>
                  <a:chExt cx="156" cy="192"/>
                </a:xfrm>
              </p:grpSpPr>
              <p:sp>
                <p:nvSpPr>
                  <p:cNvPr id="21595" name="Line 91"/>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96" name="Line 92"/>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597" name="Group 93"/>
                <p:cNvGrpSpPr>
                  <a:grpSpLocks/>
                </p:cNvGrpSpPr>
                <p:nvPr/>
              </p:nvGrpSpPr>
              <p:grpSpPr bwMode="auto">
                <a:xfrm flipH="1">
                  <a:off x="1992" y="2551"/>
                  <a:ext cx="156" cy="192"/>
                  <a:chOff x="1243" y="1518"/>
                  <a:chExt cx="156" cy="192"/>
                </a:xfrm>
              </p:grpSpPr>
              <p:sp>
                <p:nvSpPr>
                  <p:cNvPr id="21598" name="Line 94"/>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599" name="Line 95"/>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600" name="Freeform 96"/>
                <p:cNvSpPr>
                  <a:spLocks/>
                </p:cNvSpPr>
                <p:nvPr/>
              </p:nvSpPr>
              <p:spPr bwMode="auto">
                <a:xfrm>
                  <a:off x="1875" y="2236"/>
                  <a:ext cx="169" cy="209"/>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601" name="Group 97"/>
              <p:cNvGrpSpPr>
                <a:grpSpLocks/>
              </p:cNvGrpSpPr>
              <p:nvPr/>
            </p:nvGrpSpPr>
            <p:grpSpPr bwMode="auto">
              <a:xfrm rot="5400000">
                <a:off x="1108" y="3383"/>
                <a:ext cx="160" cy="234"/>
                <a:chOff x="1768" y="2199"/>
                <a:chExt cx="380" cy="544"/>
              </a:xfrm>
            </p:grpSpPr>
            <p:sp>
              <p:nvSpPr>
                <p:cNvPr id="21602" name="AutoShape 98"/>
                <p:cNvSpPr>
                  <a:spLocks noChangeArrowheads="1"/>
                </p:cNvSpPr>
                <p:nvPr/>
              </p:nvSpPr>
              <p:spPr bwMode="auto">
                <a:xfrm>
                  <a:off x="1842" y="2199"/>
                  <a:ext cx="237" cy="2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603" name="AutoShape 99"/>
                <p:cNvSpPr>
                  <a:spLocks noChangeArrowheads="1"/>
                </p:cNvSpPr>
                <p:nvPr/>
              </p:nvSpPr>
              <p:spPr bwMode="auto">
                <a:xfrm>
                  <a:off x="1934" y="2474"/>
                  <a:ext cx="54" cy="24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604" name="Group 100"/>
                <p:cNvGrpSpPr>
                  <a:grpSpLocks/>
                </p:cNvGrpSpPr>
                <p:nvPr/>
              </p:nvGrpSpPr>
              <p:grpSpPr bwMode="auto">
                <a:xfrm>
                  <a:off x="1768" y="2547"/>
                  <a:ext cx="156" cy="192"/>
                  <a:chOff x="1243" y="1518"/>
                  <a:chExt cx="156" cy="192"/>
                </a:xfrm>
              </p:grpSpPr>
              <p:sp>
                <p:nvSpPr>
                  <p:cNvPr id="21605" name="Line 101"/>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606" name="Line 102"/>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607" name="Group 103"/>
                <p:cNvGrpSpPr>
                  <a:grpSpLocks/>
                </p:cNvGrpSpPr>
                <p:nvPr/>
              </p:nvGrpSpPr>
              <p:grpSpPr bwMode="auto">
                <a:xfrm flipH="1">
                  <a:off x="1992" y="2551"/>
                  <a:ext cx="156" cy="192"/>
                  <a:chOff x="1243" y="1518"/>
                  <a:chExt cx="156" cy="192"/>
                </a:xfrm>
              </p:grpSpPr>
              <p:sp>
                <p:nvSpPr>
                  <p:cNvPr id="21608" name="Line 104"/>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609" name="Line 105"/>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610" name="Freeform 106"/>
                <p:cNvSpPr>
                  <a:spLocks/>
                </p:cNvSpPr>
                <p:nvPr/>
              </p:nvSpPr>
              <p:spPr bwMode="auto">
                <a:xfrm>
                  <a:off x="1875" y="2236"/>
                  <a:ext cx="169" cy="209"/>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611" name="Group 107"/>
              <p:cNvGrpSpPr>
                <a:grpSpLocks/>
              </p:cNvGrpSpPr>
              <p:nvPr/>
            </p:nvGrpSpPr>
            <p:grpSpPr bwMode="auto">
              <a:xfrm rot="15372371">
                <a:off x="827" y="3621"/>
                <a:ext cx="173" cy="216"/>
                <a:chOff x="1768" y="2199"/>
                <a:chExt cx="380" cy="544"/>
              </a:xfrm>
            </p:grpSpPr>
            <p:sp>
              <p:nvSpPr>
                <p:cNvPr id="21612" name="AutoShape 108"/>
                <p:cNvSpPr>
                  <a:spLocks noChangeArrowheads="1"/>
                </p:cNvSpPr>
                <p:nvPr/>
              </p:nvSpPr>
              <p:spPr bwMode="auto">
                <a:xfrm>
                  <a:off x="1842" y="2199"/>
                  <a:ext cx="237" cy="275"/>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sp>
              <p:nvSpPr>
                <p:cNvPr id="21613" name="AutoShape 109"/>
                <p:cNvSpPr>
                  <a:spLocks noChangeArrowheads="1"/>
                </p:cNvSpPr>
                <p:nvPr/>
              </p:nvSpPr>
              <p:spPr bwMode="auto">
                <a:xfrm>
                  <a:off x="1934" y="2474"/>
                  <a:ext cx="54" cy="246"/>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000000"/>
                    </a:solidFill>
                    <a:latin typeface="Arial" charset="0"/>
                  </a:endParaRPr>
                </a:p>
              </p:txBody>
            </p:sp>
            <p:grpSp>
              <p:nvGrpSpPr>
                <p:cNvPr id="21614" name="Group 110"/>
                <p:cNvGrpSpPr>
                  <a:grpSpLocks/>
                </p:cNvGrpSpPr>
                <p:nvPr/>
              </p:nvGrpSpPr>
              <p:grpSpPr bwMode="auto">
                <a:xfrm>
                  <a:off x="1768" y="2547"/>
                  <a:ext cx="156" cy="192"/>
                  <a:chOff x="1243" y="1518"/>
                  <a:chExt cx="156" cy="192"/>
                </a:xfrm>
              </p:grpSpPr>
              <p:sp>
                <p:nvSpPr>
                  <p:cNvPr id="21615" name="Line 111"/>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616" name="Line 112"/>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nvGrpSpPr>
                <p:cNvPr id="21617" name="Group 113"/>
                <p:cNvGrpSpPr>
                  <a:grpSpLocks/>
                </p:cNvGrpSpPr>
                <p:nvPr/>
              </p:nvGrpSpPr>
              <p:grpSpPr bwMode="auto">
                <a:xfrm flipH="1">
                  <a:off x="1992" y="2551"/>
                  <a:ext cx="156" cy="192"/>
                  <a:chOff x="1243" y="1518"/>
                  <a:chExt cx="156" cy="192"/>
                </a:xfrm>
              </p:grpSpPr>
              <p:sp>
                <p:nvSpPr>
                  <p:cNvPr id="21618" name="Line 114"/>
                  <p:cNvSpPr>
                    <a:spLocks noChangeShapeType="1"/>
                  </p:cNvSpPr>
                  <p:nvPr/>
                </p:nvSpPr>
                <p:spPr bwMode="auto">
                  <a:xfrm flipH="1" flipV="1">
                    <a:off x="1326" y="1518"/>
                    <a:ext cx="73" cy="55"/>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619" name="Line 115"/>
                  <p:cNvSpPr>
                    <a:spLocks noChangeShapeType="1"/>
                  </p:cNvSpPr>
                  <p:nvPr/>
                </p:nvSpPr>
                <p:spPr bwMode="auto">
                  <a:xfrm flipH="1">
                    <a:off x="1243" y="1518"/>
                    <a:ext cx="74" cy="192"/>
                  </a:xfrm>
                  <a:prstGeom prst="line">
                    <a:avLst/>
                  </a:prstGeom>
                  <a:noFill/>
                  <a:ln w="28575">
                    <a:solidFill>
                      <a:srgbClr val="4D4D4D"/>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sp>
              <p:nvSpPr>
                <p:cNvPr id="21620" name="Freeform 116"/>
                <p:cNvSpPr>
                  <a:spLocks/>
                </p:cNvSpPr>
                <p:nvPr/>
              </p:nvSpPr>
              <p:spPr bwMode="auto">
                <a:xfrm>
                  <a:off x="1875" y="2236"/>
                  <a:ext cx="169" cy="209"/>
                </a:xfrm>
                <a:custGeom>
                  <a:avLst/>
                  <a:gdLst>
                    <a:gd name="T0" fmla="*/ 104 w 169"/>
                    <a:gd name="T1" fmla="*/ 0 h 209"/>
                    <a:gd name="T2" fmla="*/ 58 w 169"/>
                    <a:gd name="T3" fmla="*/ 9 h 209"/>
                    <a:gd name="T4" fmla="*/ 58 w 169"/>
                    <a:gd name="T5" fmla="*/ 64 h 209"/>
                    <a:gd name="T6" fmla="*/ 104 w 169"/>
                    <a:gd name="T7" fmla="*/ 73 h 209"/>
                    <a:gd name="T8" fmla="*/ 12 w 169"/>
                    <a:gd name="T9" fmla="*/ 137 h 209"/>
                    <a:gd name="T10" fmla="*/ 49 w 169"/>
                    <a:gd name="T11" fmla="*/ 155 h 209"/>
                    <a:gd name="T12" fmla="*/ 58 w 169"/>
                    <a:gd name="T13" fmla="*/ 183 h 209"/>
                    <a:gd name="T14" fmla="*/ 85 w 169"/>
                    <a:gd name="T15" fmla="*/ 192 h 209"/>
                    <a:gd name="T16" fmla="*/ 122 w 169"/>
                    <a:gd name="T17" fmla="*/ 155 h 209"/>
                    <a:gd name="T18" fmla="*/ 149 w 169"/>
                    <a:gd name="T19" fmla="*/ 137 h 209"/>
                    <a:gd name="T20" fmla="*/ 140 w 169"/>
                    <a:gd name="T21" fmla="*/ 11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209">
                      <a:moveTo>
                        <a:pt x="104" y="0"/>
                      </a:moveTo>
                      <a:cubicBezTo>
                        <a:pt x="89" y="3"/>
                        <a:pt x="71" y="0"/>
                        <a:pt x="58" y="9"/>
                      </a:cubicBezTo>
                      <a:cubicBezTo>
                        <a:pt x="46" y="17"/>
                        <a:pt x="46" y="56"/>
                        <a:pt x="58" y="64"/>
                      </a:cubicBezTo>
                      <a:cubicBezTo>
                        <a:pt x="71" y="73"/>
                        <a:pt x="89" y="70"/>
                        <a:pt x="104" y="73"/>
                      </a:cubicBezTo>
                      <a:cubicBezTo>
                        <a:pt x="81" y="143"/>
                        <a:pt x="35" y="67"/>
                        <a:pt x="12" y="137"/>
                      </a:cubicBezTo>
                      <a:cubicBezTo>
                        <a:pt x="36" y="209"/>
                        <a:pt x="0" y="130"/>
                        <a:pt x="49" y="155"/>
                      </a:cubicBezTo>
                      <a:cubicBezTo>
                        <a:pt x="58" y="159"/>
                        <a:pt x="51" y="176"/>
                        <a:pt x="58" y="183"/>
                      </a:cubicBezTo>
                      <a:cubicBezTo>
                        <a:pt x="65" y="190"/>
                        <a:pt x="76" y="189"/>
                        <a:pt x="85" y="192"/>
                      </a:cubicBezTo>
                      <a:cubicBezTo>
                        <a:pt x="145" y="173"/>
                        <a:pt x="87" y="200"/>
                        <a:pt x="122" y="155"/>
                      </a:cubicBezTo>
                      <a:cubicBezTo>
                        <a:pt x="129" y="146"/>
                        <a:pt x="140" y="143"/>
                        <a:pt x="149" y="137"/>
                      </a:cubicBezTo>
                      <a:cubicBezTo>
                        <a:pt x="161" y="104"/>
                        <a:pt x="169" y="110"/>
                        <a:pt x="140" y="110"/>
                      </a:cubicBezTo>
                    </a:path>
                  </a:pathLst>
                </a:custGeom>
                <a:noFill/>
                <a:ln w="28575" cmpd="sng">
                  <a:solidFill>
                    <a:srgbClr val="4D4D4D"/>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grpSp>
        </p:grpSp>
        <p:sp>
          <p:nvSpPr>
            <p:cNvPr id="21621" name="Line 117"/>
            <p:cNvSpPr>
              <a:spLocks noChangeShapeType="1"/>
            </p:cNvSpPr>
            <p:nvPr/>
          </p:nvSpPr>
          <p:spPr bwMode="auto">
            <a:xfrm>
              <a:off x="3515" y="2809"/>
              <a:ext cx="247" cy="165"/>
            </a:xfrm>
            <a:prstGeom prst="line">
              <a:avLst/>
            </a:prstGeom>
            <a:noFill/>
            <a:ln w="9525">
              <a:solidFill>
                <a:schemeClr val="bg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000000"/>
                </a:solidFill>
                <a:latin typeface="Arial" charset="0"/>
              </a:endParaRPr>
            </a:p>
          </p:txBody>
        </p:sp>
        <p:sp>
          <p:nvSpPr>
            <p:cNvPr id="21622" name="Text Box 118"/>
            <p:cNvSpPr txBox="1">
              <a:spLocks noChangeArrowheads="1"/>
            </p:cNvSpPr>
            <p:nvPr/>
          </p:nvSpPr>
          <p:spPr bwMode="auto">
            <a:xfrm>
              <a:off x="436" y="1851"/>
              <a:ext cx="469" cy="24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sz="2000" smtClean="0">
                  <a:solidFill>
                    <a:srgbClr val="808080"/>
                  </a:solidFill>
                  <a:latin typeface="Times New Roman" pitchFamily="18" charset="0"/>
                </a:rPr>
                <a:t>Attach</a:t>
              </a:r>
            </a:p>
          </p:txBody>
        </p:sp>
        <p:sp>
          <p:nvSpPr>
            <p:cNvPr id="21623" name="Text Box 119"/>
            <p:cNvSpPr txBox="1">
              <a:spLocks noChangeArrowheads="1"/>
            </p:cNvSpPr>
            <p:nvPr/>
          </p:nvSpPr>
          <p:spPr bwMode="auto">
            <a:xfrm>
              <a:off x="1676" y="2309"/>
              <a:ext cx="415" cy="2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2000" smtClean="0">
                  <a:solidFill>
                    <a:srgbClr val="808080"/>
                  </a:solidFill>
                  <a:latin typeface="Times New Roman" pitchFamily="18" charset="0"/>
                </a:rPr>
                <a:t>Inject</a:t>
              </a:r>
            </a:p>
          </p:txBody>
        </p:sp>
        <p:sp>
          <p:nvSpPr>
            <p:cNvPr id="21624" name="Text Box 120"/>
            <p:cNvSpPr txBox="1">
              <a:spLocks noChangeArrowheads="1"/>
            </p:cNvSpPr>
            <p:nvPr/>
          </p:nvSpPr>
          <p:spPr bwMode="auto">
            <a:xfrm>
              <a:off x="2619" y="2979"/>
              <a:ext cx="622" cy="2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2000" smtClean="0">
                  <a:solidFill>
                    <a:srgbClr val="808080"/>
                  </a:solidFill>
                  <a:latin typeface="Times New Roman" pitchFamily="18" charset="0"/>
                </a:rPr>
                <a:t>Replicate</a:t>
              </a:r>
            </a:p>
          </p:txBody>
        </p:sp>
        <p:sp>
          <p:nvSpPr>
            <p:cNvPr id="21625" name="Text Box 121"/>
            <p:cNvSpPr txBox="1">
              <a:spLocks noChangeArrowheads="1"/>
            </p:cNvSpPr>
            <p:nvPr/>
          </p:nvSpPr>
          <p:spPr bwMode="auto">
            <a:xfrm>
              <a:off x="4019" y="3696"/>
              <a:ext cx="531" cy="2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sz="2000" smtClean="0">
                  <a:solidFill>
                    <a:srgbClr val="808080"/>
                  </a:solidFill>
                  <a:latin typeface="Times New Roman" pitchFamily="18" charset="0"/>
                </a:rPr>
                <a:t>Release</a:t>
              </a:r>
            </a:p>
          </p:txBody>
        </p:sp>
      </p:grpSp>
      <p:sp>
        <p:nvSpPr>
          <p:cNvPr id="21626" name="Text Box 122"/>
          <p:cNvSpPr txBox="1">
            <a:spLocks noChangeArrowheads="1"/>
          </p:cNvSpPr>
          <p:nvPr/>
        </p:nvSpPr>
        <p:spPr bwMode="auto">
          <a:xfrm>
            <a:off x="4460875" y="1855788"/>
            <a:ext cx="216418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sz="2400" b="1" dirty="0" smtClean="0">
                <a:solidFill>
                  <a:srgbClr val="00B050"/>
                </a:solidFill>
                <a:latin typeface="Times New Roman" pitchFamily="18" charset="0"/>
              </a:rPr>
              <a:t>Virulent Phage</a:t>
            </a:r>
          </a:p>
        </p:txBody>
      </p:sp>
    </p:spTree>
    <p:extLst>
      <p:ext uri="{BB962C8B-B14F-4D97-AF65-F5344CB8AC3E}">
        <p14:creationId xmlns:p14="http://schemas.microsoft.com/office/powerpoint/2010/main" xmlns="" val="779348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Autofit/>
          </a:bodyPr>
          <a:lstStyle/>
          <a:p>
            <a:r>
              <a:rPr lang="en-US" sz="3200" dirty="0" smtClean="0">
                <a:solidFill>
                  <a:srgbClr val="FFFF00"/>
                </a:solidFill>
                <a:latin typeface="Times New Roman" pitchFamily="18" charset="0"/>
                <a:cs typeface="Times New Roman" pitchFamily="18" charset="0"/>
              </a:rPr>
              <a:t>Lambda Phage</a:t>
            </a:r>
            <a:endParaRPr lang="en-US" sz="3200"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638800"/>
          </a:xfrm>
        </p:spPr>
        <p:txBody>
          <a:bodyPr>
            <a:normAutofit/>
          </a:bodyPr>
          <a:lstStyle/>
          <a:p>
            <a:r>
              <a:rPr lang="en-US" sz="2400" dirty="0" smtClean="0">
                <a:latin typeface="Times New Roman" pitchFamily="18" charset="0"/>
                <a:cs typeface="Times New Roman" pitchFamily="18" charset="0"/>
              </a:rPr>
              <a:t>When lambda DNA enters a new host cell, the lytic and lysogenic pathways start off the same way. </a:t>
            </a:r>
          </a:p>
          <a:p>
            <a:r>
              <a:rPr lang="en-US" sz="2400" dirty="0" smtClean="0">
                <a:latin typeface="Times New Roman" pitchFamily="18" charset="0"/>
                <a:cs typeface="Times New Roman" pitchFamily="18" charset="0"/>
              </a:rPr>
              <a:t>Both require expression of the immediate early and delayed early genes. </a:t>
            </a:r>
          </a:p>
          <a:p>
            <a:r>
              <a:rPr lang="en-US" sz="2400" dirty="0" smtClean="0">
                <a:latin typeface="Times New Roman" pitchFamily="18" charset="0"/>
                <a:cs typeface="Times New Roman" pitchFamily="18" charset="0"/>
              </a:rPr>
              <a:t>But then they diverge: lytic development follows if the late genes are expressed; lysogeny ensues if synthesis of the repressor is established.</a:t>
            </a:r>
          </a:p>
          <a:p>
            <a:r>
              <a:rPr lang="en-US" sz="2400" dirty="0" smtClean="0">
                <a:latin typeface="Times New Roman" pitchFamily="18" charset="0"/>
                <a:cs typeface="Times New Roman" pitchFamily="18" charset="0"/>
              </a:rPr>
              <a:t>Lambda has only two immediate early genes</a:t>
            </a:r>
          </a:p>
          <a:p>
            <a:r>
              <a:rPr lang="en-US" sz="2400" i="1" dirty="0" smtClean="0">
                <a:latin typeface="Times New Roman" pitchFamily="18" charset="0"/>
                <a:cs typeface="Times New Roman" pitchFamily="18" charset="0"/>
              </a:rPr>
              <a:t>N codes for an antitermination factor whose action at the nut sites allows </a:t>
            </a:r>
            <a:r>
              <a:rPr lang="en-US" sz="2400" dirty="0" smtClean="0">
                <a:latin typeface="Times New Roman" pitchFamily="18" charset="0"/>
                <a:cs typeface="Times New Roman" pitchFamily="18" charset="0"/>
              </a:rPr>
              <a:t>transcription to proceed into the delayed early genes</a:t>
            </a:r>
            <a:endParaRPr lang="en-US" sz="2400" i="1" dirty="0" smtClean="0">
              <a:latin typeface="Times New Roman" pitchFamily="18" charset="0"/>
              <a:cs typeface="Times New Roman" pitchFamily="18" charset="0"/>
            </a:endParaRPr>
          </a:p>
          <a:p>
            <a:r>
              <a:rPr lang="en-US" sz="2400" i="1" dirty="0" smtClean="0">
                <a:latin typeface="Times New Roman" pitchFamily="18" charset="0"/>
                <a:cs typeface="Times New Roman" pitchFamily="18" charset="0"/>
              </a:rPr>
              <a:t>cro has dual functions: it prevents synthesis of the repressor</a:t>
            </a:r>
            <a:r>
              <a:rPr lang="en-US" sz="2400" dirty="0" smtClean="0">
                <a:latin typeface="Times New Roman" pitchFamily="18" charset="0"/>
                <a:cs typeface="Times New Roman" pitchFamily="18" charset="0"/>
              </a:rPr>
              <a:t>; and it turns off expression of the immediate early genes</a:t>
            </a:r>
            <a:endParaRPr lang="en-US"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icking clock design template">
  <a:themeElements>
    <a:clrScheme name="Ticking clock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cking clock design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icking clock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icking clock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icking clock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icking clock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icking clock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icking clock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icking clock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icking clock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icking clock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icking clock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icking clock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icking clock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Ticking clock design template">
  <a:themeElements>
    <a:clrScheme name="Ticking clock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cking clock design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icking clock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icking clock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icking clock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icking clock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icking clock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icking clock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icking clock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icking clock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icking clock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icking clock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icking clock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icking clock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471</TotalTime>
  <Words>2583</Words>
  <Application>Microsoft Office PowerPoint</Application>
  <PresentationFormat>On-screen Show (4:3)</PresentationFormat>
  <Paragraphs>433</Paragraphs>
  <Slides>28</Slides>
  <Notes>1</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Apex</vt:lpstr>
      <vt:lpstr>Ticking clock design template</vt:lpstr>
      <vt:lpstr>1_Ticking clock design template</vt:lpstr>
      <vt:lpstr>blank</vt:lpstr>
      <vt:lpstr>Phage Strategies</vt:lpstr>
      <vt:lpstr>Slide 2</vt:lpstr>
      <vt:lpstr>Slide 3</vt:lpstr>
      <vt:lpstr>Slide 4</vt:lpstr>
      <vt:lpstr>Slide 5</vt:lpstr>
      <vt:lpstr>Slide 6</vt:lpstr>
      <vt:lpstr>Lytic Cycle</vt:lpstr>
      <vt:lpstr>The Lytic Reproductive Cycle of Bacteriophages</vt:lpstr>
      <vt:lpstr>Lambda Phage</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Repressor structure</vt:lpstr>
      <vt:lpstr>Slide 25</vt:lpstr>
      <vt:lpstr>Bacteriophage l: Events leading to lysis</vt:lpstr>
      <vt:lpstr>Bacteriophage l: Events leading to lysogeny</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Phage Strategies</dc:title>
  <dc:creator>BT Faculty</dc:creator>
  <cp:lastModifiedBy>Rajasekar</cp:lastModifiedBy>
  <cp:revision>52</cp:revision>
  <dcterms:created xsi:type="dcterms:W3CDTF">2014-04-28T09:39:08Z</dcterms:created>
  <dcterms:modified xsi:type="dcterms:W3CDTF">2019-08-30T04:54:37Z</dcterms:modified>
</cp:coreProperties>
</file>